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9" r:id="rId2"/>
    <p:sldMasterId id="2147483724" r:id="rId3"/>
  </p:sldMasterIdLst>
  <p:notesMasterIdLst>
    <p:notesMasterId r:id="rId24"/>
  </p:notesMasterIdLst>
  <p:handoutMasterIdLst>
    <p:handoutMasterId r:id="rId25"/>
  </p:handoutMasterIdLst>
  <p:sldIdLst>
    <p:sldId id="280" r:id="rId4"/>
    <p:sldId id="26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9" r:id="rId16"/>
    <p:sldId id="321" r:id="rId17"/>
    <p:sldId id="318" r:id="rId18"/>
    <p:sldId id="317" r:id="rId19"/>
    <p:sldId id="320" r:id="rId20"/>
    <p:sldId id="322" r:id="rId21"/>
    <p:sldId id="323" r:id="rId22"/>
    <p:sldId id="288" r:id="rId23"/>
  </p:sldIdLst>
  <p:sldSz cx="9144000" cy="6858000" type="screen4x3"/>
  <p:notesSz cx="6794500" cy="99314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5269"/>
    <a:srgbClr val="C00000"/>
    <a:srgbClr val="00B05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91859" autoAdjust="0"/>
  </p:normalViewPr>
  <p:slideViewPr>
    <p:cSldViewPr>
      <p:cViewPr>
        <p:scale>
          <a:sx n="64" d="100"/>
          <a:sy n="64" d="100"/>
        </p:scale>
        <p:origin x="-128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3012" y="-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V162708\FS_LNE_VEA\VEA\Cel%20Ondersteuning%20van%20Ondernemingen\(JR)_Energieaudit%20GO\20170322_Overzicht_Maatregelen_Audits%207b8d2cef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WV162708\FS_LNE_VEA\VEA\Cel%20Ondersteuning%20van%20Ondernemingen\(JR)_Energieaudit%20GO\20170502_Aantal%20en%20aandeel%20van%20de%20verschillende%20besparingspotenti&#235;le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V162708\FS_LNE_VEA\VEA\Cel%20Ondersteuning%20van%20Ondernemingen\(JR)_Energieaudit%20GO\20170322_Overzicht_Maatregelen_Audits%207b8d2ce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MJ</a:t>
            </a:r>
            <a:r>
              <a:rPr lang="en-US" baseline="-25000"/>
              <a:t>(prim)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'energiegebruik audits'!$D$1</c:f>
              <c:strCache>
                <c:ptCount val="1"/>
                <c:pt idx="0">
                  <c:v>Mjprim totaal per vest</c:v>
                </c:pt>
              </c:strCache>
            </c:strRef>
          </c:tx>
          <c:invertIfNegative val="0"/>
          <c:val>
            <c:numRef>
              <c:f>'energiegebruik audits'!$D$2:$D$277</c:f>
              <c:numCache>
                <c:formatCode>#,##0</c:formatCode>
                <c:ptCount val="276"/>
                <c:pt idx="0">
                  <c:v>16723.819599999999</c:v>
                </c:pt>
                <c:pt idx="1">
                  <c:v>89222.399999999994</c:v>
                </c:pt>
                <c:pt idx="2">
                  <c:v>707812.2</c:v>
                </c:pt>
                <c:pt idx="3">
                  <c:v>899730</c:v>
                </c:pt>
                <c:pt idx="4">
                  <c:v>1131980.3999999999</c:v>
                </c:pt>
                <c:pt idx="5">
                  <c:v>1311243.1839999999</c:v>
                </c:pt>
                <c:pt idx="6">
                  <c:v>1574116.4637199999</c:v>
                </c:pt>
                <c:pt idx="7">
                  <c:v>1820477.4635999999</c:v>
                </c:pt>
                <c:pt idx="8">
                  <c:v>2090945.5484</c:v>
                </c:pt>
                <c:pt idx="9">
                  <c:v>2542884.304</c:v>
                </c:pt>
                <c:pt idx="10">
                  <c:v>3035061.4079999998</c:v>
                </c:pt>
                <c:pt idx="11">
                  <c:v>3099848.8000000003</c:v>
                </c:pt>
                <c:pt idx="12">
                  <c:v>3212534.5507999999</c:v>
                </c:pt>
                <c:pt idx="13">
                  <c:v>3515400</c:v>
                </c:pt>
                <c:pt idx="14">
                  <c:v>3720208.0799999996</c:v>
                </c:pt>
                <c:pt idx="15">
                  <c:v>3848211.2976000002</c:v>
                </c:pt>
                <c:pt idx="16">
                  <c:v>4076883.7064</c:v>
                </c:pt>
                <c:pt idx="17">
                  <c:v>4119039</c:v>
                </c:pt>
                <c:pt idx="18">
                  <c:v>4306417.2</c:v>
                </c:pt>
                <c:pt idx="19">
                  <c:v>4450692.5279999999</c:v>
                </c:pt>
                <c:pt idx="20">
                  <c:v>4924912.9819999998</c:v>
                </c:pt>
                <c:pt idx="21">
                  <c:v>5015304.6660000002</c:v>
                </c:pt>
                <c:pt idx="22">
                  <c:v>5273146.8</c:v>
                </c:pt>
                <c:pt idx="23">
                  <c:v>5309570.9875999996</c:v>
                </c:pt>
                <c:pt idx="24">
                  <c:v>5822690.4000000004</c:v>
                </c:pt>
                <c:pt idx="25">
                  <c:v>5914110.5999999996</c:v>
                </c:pt>
                <c:pt idx="26">
                  <c:v>6201972</c:v>
                </c:pt>
                <c:pt idx="27">
                  <c:v>6599520</c:v>
                </c:pt>
                <c:pt idx="28">
                  <c:v>6762907.8000000007</c:v>
                </c:pt>
                <c:pt idx="29">
                  <c:v>7476834.2264</c:v>
                </c:pt>
                <c:pt idx="30">
                  <c:v>7577275.6572000002</c:v>
                </c:pt>
                <c:pt idx="31">
                  <c:v>7680935.6168</c:v>
                </c:pt>
                <c:pt idx="32">
                  <c:v>7830622.7999999998</c:v>
                </c:pt>
                <c:pt idx="33">
                  <c:v>7962675.0764000006</c:v>
                </c:pt>
                <c:pt idx="34">
                  <c:v>8056410.3023999995</c:v>
                </c:pt>
                <c:pt idx="35">
                  <c:v>8210934</c:v>
                </c:pt>
                <c:pt idx="36">
                  <c:v>8317653.8399999999</c:v>
                </c:pt>
                <c:pt idx="37">
                  <c:v>8411731.1999999993</c:v>
                </c:pt>
                <c:pt idx="38">
                  <c:v>8468899.5999999996</c:v>
                </c:pt>
                <c:pt idx="39">
                  <c:v>9188571.3435999993</c:v>
                </c:pt>
                <c:pt idx="40">
                  <c:v>9220504.1998679992</c:v>
                </c:pt>
                <c:pt idx="41">
                  <c:v>9378469.209999999</c:v>
                </c:pt>
                <c:pt idx="42">
                  <c:v>9609230.5359999985</c:v>
                </c:pt>
                <c:pt idx="43">
                  <c:v>9776747.7608000003</c:v>
                </c:pt>
                <c:pt idx="44">
                  <c:v>10301333.4</c:v>
                </c:pt>
                <c:pt idx="45">
                  <c:v>10334779.486399999</c:v>
                </c:pt>
                <c:pt idx="46">
                  <c:v>10359411.842399999</c:v>
                </c:pt>
                <c:pt idx="47">
                  <c:v>10530607.6</c:v>
                </c:pt>
                <c:pt idx="48">
                  <c:v>11016000</c:v>
                </c:pt>
                <c:pt idx="49">
                  <c:v>11072988</c:v>
                </c:pt>
                <c:pt idx="50">
                  <c:v>11315860.199999999</c:v>
                </c:pt>
                <c:pt idx="51">
                  <c:v>11473468.716800001</c:v>
                </c:pt>
                <c:pt idx="52">
                  <c:v>11493000</c:v>
                </c:pt>
                <c:pt idx="53">
                  <c:v>11954300</c:v>
                </c:pt>
                <c:pt idx="54">
                  <c:v>12180711.548799999</c:v>
                </c:pt>
                <c:pt idx="55">
                  <c:v>12186918.341200002</c:v>
                </c:pt>
                <c:pt idx="56">
                  <c:v>12376796.4932</c:v>
                </c:pt>
                <c:pt idx="57">
                  <c:v>12461964.881599998</c:v>
                </c:pt>
                <c:pt idx="58">
                  <c:v>12506097.0744</c:v>
                </c:pt>
                <c:pt idx="59">
                  <c:v>12506855.097200001</c:v>
                </c:pt>
                <c:pt idx="60">
                  <c:v>13076404.048</c:v>
                </c:pt>
                <c:pt idx="61">
                  <c:v>13157200.885199999</c:v>
                </c:pt>
                <c:pt idx="62">
                  <c:v>13200115.763999999</c:v>
                </c:pt>
                <c:pt idx="63">
                  <c:v>13209674.605599999</c:v>
                </c:pt>
                <c:pt idx="64">
                  <c:v>13922396.112</c:v>
                </c:pt>
                <c:pt idx="65">
                  <c:v>13937846.4</c:v>
                </c:pt>
                <c:pt idx="66">
                  <c:v>13944096.8344</c:v>
                </c:pt>
                <c:pt idx="67">
                  <c:v>14312787.535999998</c:v>
                </c:pt>
                <c:pt idx="68">
                  <c:v>15025046.213999998</c:v>
                </c:pt>
                <c:pt idx="69">
                  <c:v>15205491.359999999</c:v>
                </c:pt>
                <c:pt idx="70">
                  <c:v>15319636.8288</c:v>
                </c:pt>
                <c:pt idx="71">
                  <c:v>15354329.67</c:v>
                </c:pt>
                <c:pt idx="72">
                  <c:v>15381034.445600001</c:v>
                </c:pt>
                <c:pt idx="73">
                  <c:v>15646098.369599998</c:v>
                </c:pt>
                <c:pt idx="74">
                  <c:v>15723657</c:v>
                </c:pt>
                <c:pt idx="75">
                  <c:v>15801208.199999999</c:v>
                </c:pt>
                <c:pt idx="76">
                  <c:v>16118048.106799999</c:v>
                </c:pt>
                <c:pt idx="77">
                  <c:v>16204375.651732</c:v>
                </c:pt>
                <c:pt idx="78">
                  <c:v>16559352.899999999</c:v>
                </c:pt>
                <c:pt idx="79">
                  <c:v>16641000</c:v>
                </c:pt>
                <c:pt idx="80">
                  <c:v>16647800.1646</c:v>
                </c:pt>
                <c:pt idx="81">
                  <c:v>17543272.360399999</c:v>
                </c:pt>
                <c:pt idx="82">
                  <c:v>18381882.650800001</c:v>
                </c:pt>
                <c:pt idx="83">
                  <c:v>18611486.702</c:v>
                </c:pt>
                <c:pt idx="84">
                  <c:v>19696485.250275999</c:v>
                </c:pt>
                <c:pt idx="85">
                  <c:v>20776110.310400002</c:v>
                </c:pt>
                <c:pt idx="86">
                  <c:v>21526553.422399998</c:v>
                </c:pt>
                <c:pt idx="87">
                  <c:v>21681883.800000001</c:v>
                </c:pt>
                <c:pt idx="88">
                  <c:v>21696107.309599999</c:v>
                </c:pt>
                <c:pt idx="89">
                  <c:v>21711850.592399999</c:v>
                </c:pt>
                <c:pt idx="90">
                  <c:v>21789000</c:v>
                </c:pt>
                <c:pt idx="91">
                  <c:v>21789000</c:v>
                </c:pt>
                <c:pt idx="92">
                  <c:v>21789000</c:v>
                </c:pt>
                <c:pt idx="93">
                  <c:v>22242345.466800001</c:v>
                </c:pt>
                <c:pt idx="94">
                  <c:v>22594917.5845</c:v>
                </c:pt>
                <c:pt idx="95">
                  <c:v>23471768.240400001</c:v>
                </c:pt>
                <c:pt idx="96">
                  <c:v>23893057.800000004</c:v>
                </c:pt>
                <c:pt idx="97">
                  <c:v>24184779.335099999</c:v>
                </c:pt>
                <c:pt idx="98">
                  <c:v>24573283.800000001</c:v>
                </c:pt>
                <c:pt idx="99">
                  <c:v>24596699.399999999</c:v>
                </c:pt>
                <c:pt idx="100">
                  <c:v>24696325.800000001</c:v>
                </c:pt>
                <c:pt idx="101">
                  <c:v>24747375.600000001</c:v>
                </c:pt>
                <c:pt idx="102">
                  <c:v>24832528.764799997</c:v>
                </c:pt>
                <c:pt idx="103">
                  <c:v>24902384.399999999</c:v>
                </c:pt>
                <c:pt idx="104">
                  <c:v>25270237.472800002</c:v>
                </c:pt>
                <c:pt idx="105">
                  <c:v>25398348.7588</c:v>
                </c:pt>
                <c:pt idx="106">
                  <c:v>25814940.495200001</c:v>
                </c:pt>
                <c:pt idx="107">
                  <c:v>26562363.454799999</c:v>
                </c:pt>
                <c:pt idx="108">
                  <c:v>26573690.4188</c:v>
                </c:pt>
                <c:pt idx="109">
                  <c:v>27053638.605599999</c:v>
                </c:pt>
                <c:pt idx="110">
                  <c:v>27059400</c:v>
                </c:pt>
                <c:pt idx="111">
                  <c:v>27527257.528608002</c:v>
                </c:pt>
                <c:pt idx="112">
                  <c:v>27564077.657999996</c:v>
                </c:pt>
                <c:pt idx="113">
                  <c:v>27779659.199999999</c:v>
                </c:pt>
                <c:pt idx="114">
                  <c:v>27799140.384399999</c:v>
                </c:pt>
                <c:pt idx="115">
                  <c:v>28322882.284799993</c:v>
                </c:pt>
                <c:pt idx="116">
                  <c:v>28348479.1624</c:v>
                </c:pt>
                <c:pt idx="117">
                  <c:v>28479883.671500001</c:v>
                </c:pt>
                <c:pt idx="118">
                  <c:v>29020376.043200001</c:v>
                </c:pt>
                <c:pt idx="119">
                  <c:v>29620401.913599998</c:v>
                </c:pt>
                <c:pt idx="120">
                  <c:v>30908811.4296</c:v>
                </c:pt>
                <c:pt idx="121">
                  <c:v>30908811.4296</c:v>
                </c:pt>
                <c:pt idx="122">
                  <c:v>30908811.4296</c:v>
                </c:pt>
                <c:pt idx="123">
                  <c:v>31105337.399999999</c:v>
                </c:pt>
                <c:pt idx="124">
                  <c:v>31446988.298799999</c:v>
                </c:pt>
                <c:pt idx="125">
                  <c:v>31577389.265700001</c:v>
                </c:pt>
                <c:pt idx="126">
                  <c:v>31814011.800000001</c:v>
                </c:pt>
                <c:pt idx="127">
                  <c:v>31975542.561999995</c:v>
                </c:pt>
                <c:pt idx="128">
                  <c:v>31979907.559999999</c:v>
                </c:pt>
                <c:pt idx="129">
                  <c:v>32116173.096000001</c:v>
                </c:pt>
                <c:pt idx="130">
                  <c:v>32175024.8772</c:v>
                </c:pt>
                <c:pt idx="131">
                  <c:v>32963094.088</c:v>
                </c:pt>
                <c:pt idx="132">
                  <c:v>33153678.575099993</c:v>
                </c:pt>
                <c:pt idx="133">
                  <c:v>33245561.703200001</c:v>
                </c:pt>
                <c:pt idx="134">
                  <c:v>33262767.488000002</c:v>
                </c:pt>
                <c:pt idx="135">
                  <c:v>33759404.778400004</c:v>
                </c:pt>
                <c:pt idx="136">
                  <c:v>33781822.9608</c:v>
                </c:pt>
                <c:pt idx="137">
                  <c:v>33859133.753599994</c:v>
                </c:pt>
                <c:pt idx="138">
                  <c:v>33981337.149999999</c:v>
                </c:pt>
                <c:pt idx="139">
                  <c:v>34245846</c:v>
                </c:pt>
                <c:pt idx="140">
                  <c:v>34278694.817599997</c:v>
                </c:pt>
                <c:pt idx="141">
                  <c:v>34446379.399999999</c:v>
                </c:pt>
                <c:pt idx="142">
                  <c:v>34521542.217899993</c:v>
                </c:pt>
                <c:pt idx="143">
                  <c:v>34902122.802400008</c:v>
                </c:pt>
                <c:pt idx="144">
                  <c:v>35378276.900799997</c:v>
                </c:pt>
                <c:pt idx="145">
                  <c:v>36704635.685212001</c:v>
                </c:pt>
                <c:pt idx="146">
                  <c:v>37501197.746399999</c:v>
                </c:pt>
                <c:pt idx="147">
                  <c:v>37904316.276000001</c:v>
                </c:pt>
                <c:pt idx="148">
                  <c:v>38397308.400000006</c:v>
                </c:pt>
                <c:pt idx="149">
                  <c:v>38428834.0568</c:v>
                </c:pt>
                <c:pt idx="150">
                  <c:v>38823224.630000003</c:v>
                </c:pt>
                <c:pt idx="151">
                  <c:v>39380391.650399998</c:v>
                </c:pt>
                <c:pt idx="152">
                  <c:v>39938598.536399998</c:v>
                </c:pt>
                <c:pt idx="153">
                  <c:v>40641048</c:v>
                </c:pt>
                <c:pt idx="154">
                  <c:v>40888755.219999999</c:v>
                </c:pt>
                <c:pt idx="155">
                  <c:v>41092032.770308003</c:v>
                </c:pt>
                <c:pt idx="156">
                  <c:v>41760664.902000003</c:v>
                </c:pt>
                <c:pt idx="157">
                  <c:v>41804737.5396</c:v>
                </c:pt>
                <c:pt idx="158">
                  <c:v>42330512</c:v>
                </c:pt>
                <c:pt idx="159">
                  <c:v>43072849.656000003</c:v>
                </c:pt>
                <c:pt idx="160">
                  <c:v>43404636.675999999</c:v>
                </c:pt>
                <c:pt idx="161">
                  <c:v>45209652.075899996</c:v>
                </c:pt>
                <c:pt idx="162">
                  <c:v>45570600</c:v>
                </c:pt>
                <c:pt idx="163">
                  <c:v>46304537.461300001</c:v>
                </c:pt>
                <c:pt idx="164">
                  <c:v>46530090</c:v>
                </c:pt>
                <c:pt idx="165">
                  <c:v>47212263.861500002</c:v>
                </c:pt>
                <c:pt idx="166">
                  <c:v>47432169</c:v>
                </c:pt>
                <c:pt idx="167">
                  <c:v>47969766.599999994</c:v>
                </c:pt>
                <c:pt idx="168">
                  <c:v>47995432.200000003</c:v>
                </c:pt>
                <c:pt idx="169">
                  <c:v>48085703.383500002</c:v>
                </c:pt>
                <c:pt idx="170">
                  <c:v>48666517.700799994</c:v>
                </c:pt>
                <c:pt idx="171">
                  <c:v>48702780</c:v>
                </c:pt>
                <c:pt idx="172">
                  <c:v>48713522.474999994</c:v>
                </c:pt>
                <c:pt idx="173">
                  <c:v>49372266.502799995</c:v>
                </c:pt>
                <c:pt idx="174">
                  <c:v>49961497.430799998</c:v>
                </c:pt>
                <c:pt idx="175">
                  <c:v>51585840.138259999</c:v>
                </c:pt>
                <c:pt idx="176">
                  <c:v>52310607.355399996</c:v>
                </c:pt>
                <c:pt idx="177">
                  <c:v>52913649.566900007</c:v>
                </c:pt>
                <c:pt idx="178">
                  <c:v>53260357.599999994</c:v>
                </c:pt>
                <c:pt idx="179">
                  <c:v>53472975.245199993</c:v>
                </c:pt>
                <c:pt idx="180">
                  <c:v>53902716.972399995</c:v>
                </c:pt>
                <c:pt idx="181">
                  <c:v>56861669.609999999</c:v>
                </c:pt>
                <c:pt idx="182">
                  <c:v>56935980</c:v>
                </c:pt>
                <c:pt idx="183">
                  <c:v>57463004.334399998</c:v>
                </c:pt>
                <c:pt idx="184">
                  <c:v>58753189.199999996</c:v>
                </c:pt>
                <c:pt idx="185">
                  <c:v>60242086.800000004</c:v>
                </c:pt>
                <c:pt idx="186">
                  <c:v>60265632.387600005</c:v>
                </c:pt>
                <c:pt idx="187">
                  <c:v>60500232.325200006</c:v>
                </c:pt>
                <c:pt idx="188">
                  <c:v>60847029.6536</c:v>
                </c:pt>
                <c:pt idx="189">
                  <c:v>62055510.641599998</c:v>
                </c:pt>
                <c:pt idx="190">
                  <c:v>62272843.483999997</c:v>
                </c:pt>
                <c:pt idx="191">
                  <c:v>63070112.214699991</c:v>
                </c:pt>
                <c:pt idx="192">
                  <c:v>63236676.876199998</c:v>
                </c:pt>
                <c:pt idx="193">
                  <c:v>64407851.353200004</c:v>
                </c:pt>
                <c:pt idx="194">
                  <c:v>64448190</c:v>
                </c:pt>
                <c:pt idx="195">
                  <c:v>67513205.436799988</c:v>
                </c:pt>
                <c:pt idx="196">
                  <c:v>68163863.958399996</c:v>
                </c:pt>
                <c:pt idx="197">
                  <c:v>68781600</c:v>
                </c:pt>
                <c:pt idx="198">
                  <c:v>69994681.25</c:v>
                </c:pt>
                <c:pt idx="199">
                  <c:v>71235311.599999994</c:v>
                </c:pt>
                <c:pt idx="200">
                  <c:v>71811041.472000003</c:v>
                </c:pt>
                <c:pt idx="201">
                  <c:v>72515806.783999994</c:v>
                </c:pt>
                <c:pt idx="202">
                  <c:v>73817908.200000003</c:v>
                </c:pt>
                <c:pt idx="203">
                  <c:v>74541546.691599995</c:v>
                </c:pt>
                <c:pt idx="204">
                  <c:v>74919361.372600004</c:v>
                </c:pt>
                <c:pt idx="205">
                  <c:v>76757711.400000006</c:v>
                </c:pt>
                <c:pt idx="206">
                  <c:v>78034617.579300001</c:v>
                </c:pt>
                <c:pt idx="207">
                  <c:v>79815050.799999997</c:v>
                </c:pt>
                <c:pt idx="208">
                  <c:v>79818286.64199999</c:v>
                </c:pt>
                <c:pt idx="209">
                  <c:v>81489431.130400002</c:v>
                </c:pt>
                <c:pt idx="210">
                  <c:v>82620158.400000006</c:v>
                </c:pt>
                <c:pt idx="211">
                  <c:v>83130282</c:v>
                </c:pt>
                <c:pt idx="212">
                  <c:v>83422124.827600002</c:v>
                </c:pt>
                <c:pt idx="213">
                  <c:v>83780531.201499999</c:v>
                </c:pt>
                <c:pt idx="214">
                  <c:v>85889090</c:v>
                </c:pt>
                <c:pt idx="215">
                  <c:v>86520231.210799992</c:v>
                </c:pt>
                <c:pt idx="216">
                  <c:v>87667243.634399995</c:v>
                </c:pt>
                <c:pt idx="217">
                  <c:v>87714490.639199987</c:v>
                </c:pt>
                <c:pt idx="218">
                  <c:v>90824496.332800001</c:v>
                </c:pt>
                <c:pt idx="219">
                  <c:v>92619444.772400007</c:v>
                </c:pt>
                <c:pt idx="220">
                  <c:v>93992938.799999997</c:v>
                </c:pt>
                <c:pt idx="221">
                  <c:v>95098358.885199994</c:v>
                </c:pt>
                <c:pt idx="222">
                  <c:v>96160236.304000005</c:v>
                </c:pt>
                <c:pt idx="223">
                  <c:v>97033699.535999984</c:v>
                </c:pt>
                <c:pt idx="224">
                  <c:v>100424425.05239999</c:v>
                </c:pt>
                <c:pt idx="225">
                  <c:v>100769159.89359999</c:v>
                </c:pt>
                <c:pt idx="226">
                  <c:v>102695939.29865998</c:v>
                </c:pt>
                <c:pt idx="227">
                  <c:v>102824304.09</c:v>
                </c:pt>
                <c:pt idx="228">
                  <c:v>103406797.49759999</c:v>
                </c:pt>
                <c:pt idx="229">
                  <c:v>103549497.3488</c:v>
                </c:pt>
                <c:pt idx="230">
                  <c:v>103635558</c:v>
                </c:pt>
                <c:pt idx="231">
                  <c:v>104349619.37600002</c:v>
                </c:pt>
                <c:pt idx="232">
                  <c:v>106793499.6644</c:v>
                </c:pt>
                <c:pt idx="233">
                  <c:v>111905110.23519999</c:v>
                </c:pt>
                <c:pt idx="234">
                  <c:v>112281532.4656</c:v>
                </c:pt>
                <c:pt idx="235">
                  <c:v>117154095.74800001</c:v>
                </c:pt>
                <c:pt idx="236">
                  <c:v>120322071.04480001</c:v>
                </c:pt>
                <c:pt idx="237">
                  <c:v>123904879.17999999</c:v>
                </c:pt>
                <c:pt idx="238">
                  <c:v>126462838.27360001</c:v>
                </c:pt>
                <c:pt idx="239">
                  <c:v>126538200</c:v>
                </c:pt>
                <c:pt idx="240">
                  <c:v>127569298.74719998</c:v>
                </c:pt>
                <c:pt idx="241">
                  <c:v>127635794.45400001</c:v>
                </c:pt>
                <c:pt idx="242">
                  <c:v>132007170.80000001</c:v>
                </c:pt>
                <c:pt idx="243">
                  <c:v>135757590.78639999</c:v>
                </c:pt>
                <c:pt idx="244">
                  <c:v>141721172.88639998</c:v>
                </c:pt>
                <c:pt idx="245">
                  <c:v>142393945.40959999</c:v>
                </c:pt>
                <c:pt idx="246">
                  <c:v>145068943.4675</c:v>
                </c:pt>
                <c:pt idx="247">
                  <c:v>161893162.8748</c:v>
                </c:pt>
                <c:pt idx="248">
                  <c:v>163940553.1724</c:v>
                </c:pt>
                <c:pt idx="249">
                  <c:v>180599854.72580001</c:v>
                </c:pt>
                <c:pt idx="250">
                  <c:v>183884570.1972</c:v>
                </c:pt>
                <c:pt idx="251">
                  <c:v>194591467.80000001</c:v>
                </c:pt>
                <c:pt idx="252">
                  <c:v>206120083.42179999</c:v>
                </c:pt>
                <c:pt idx="253">
                  <c:v>207461513.70559999</c:v>
                </c:pt>
                <c:pt idx="254">
                  <c:v>211184080.74720001</c:v>
                </c:pt>
                <c:pt idx="255">
                  <c:v>213203654.96688795</c:v>
                </c:pt>
                <c:pt idx="256">
                  <c:v>214031272.1952</c:v>
                </c:pt>
                <c:pt idx="257">
                  <c:v>220201779.01199999</c:v>
                </c:pt>
                <c:pt idx="258">
                  <c:v>230060356.07599998</c:v>
                </c:pt>
                <c:pt idx="259">
                  <c:v>236753261.42280003</c:v>
                </c:pt>
                <c:pt idx="260">
                  <c:v>242112290.55680001</c:v>
                </c:pt>
                <c:pt idx="261">
                  <c:v>253312842.2428</c:v>
                </c:pt>
                <c:pt idx="262">
                  <c:v>256366026.35999998</c:v>
                </c:pt>
                <c:pt idx="263">
                  <c:v>269005457.35530001</c:v>
                </c:pt>
                <c:pt idx="264">
                  <c:v>269811635.56999999</c:v>
                </c:pt>
                <c:pt idx="265">
                  <c:v>286296288.42640001</c:v>
                </c:pt>
                <c:pt idx="266">
                  <c:v>288819443.82300007</c:v>
                </c:pt>
                <c:pt idx="267">
                  <c:v>289347659.7816</c:v>
                </c:pt>
                <c:pt idx="268">
                  <c:v>303375143.58039999</c:v>
                </c:pt>
                <c:pt idx="269">
                  <c:v>333196202.25480002</c:v>
                </c:pt>
                <c:pt idx="270">
                  <c:v>337345228.04049999</c:v>
                </c:pt>
                <c:pt idx="271">
                  <c:v>349333000</c:v>
                </c:pt>
                <c:pt idx="272">
                  <c:v>375701684.39999998</c:v>
                </c:pt>
                <c:pt idx="273">
                  <c:v>395581298</c:v>
                </c:pt>
                <c:pt idx="274">
                  <c:v>774733761.08840001</c:v>
                </c:pt>
                <c:pt idx="275">
                  <c:v>816572901.45039988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396160"/>
        <c:axId val="52437760"/>
      </c:barChart>
      <c:catAx>
        <c:axId val="50396160"/>
        <c:scaling>
          <c:orientation val="minMax"/>
        </c:scaling>
        <c:delete val="1"/>
        <c:axPos val="b"/>
        <c:majorTickMark val="out"/>
        <c:minorTickMark val="none"/>
        <c:tickLblPos val="nextTo"/>
        <c:crossAx val="52437760"/>
        <c:crosses val="autoZero"/>
        <c:auto val="1"/>
        <c:lblAlgn val="ctr"/>
        <c:lblOffset val="100"/>
        <c:noMultiLvlLbl val="0"/>
      </c:catAx>
      <c:valAx>
        <c:axId val="5243776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50396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nl-BE" b="0"/>
              <a:t>Aantal en aandeel van de verschillende besparingspotentiëlen</a:t>
            </a:r>
            <a:endParaRPr lang="en-US" b="0"/>
          </a:p>
        </c:rich>
      </c:tx>
      <c:layout>
        <c:manualLayout>
          <c:xMode val="edge"/>
          <c:yMode val="edge"/>
          <c:x val="0.12923358454791223"/>
          <c:y val="1.6207455429497569E-2"/>
        </c:manualLayout>
      </c:layout>
      <c:overlay val="0"/>
    </c:title>
    <c:autoTitleDeleted val="0"/>
    <c:plotArea>
      <c:layout/>
      <c:pieChart>
        <c:varyColors val="1"/>
        <c:ser>
          <c:idx val="1"/>
          <c:order val="1"/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Blad1!$B$2:$B$12</c:f>
              <c:strCache>
                <c:ptCount val="11"/>
                <c:pt idx="0">
                  <c:v> ≥0 en &lt;5 %</c:v>
                </c:pt>
                <c:pt idx="1">
                  <c:v>≥5 en &lt;10 %</c:v>
                </c:pt>
                <c:pt idx="2">
                  <c:v>≥10 en &lt;15 %</c:v>
                </c:pt>
                <c:pt idx="3">
                  <c:v>≥15 en &lt;20 %</c:v>
                </c:pt>
                <c:pt idx="4">
                  <c:v>≥20 en &lt;25 %</c:v>
                </c:pt>
                <c:pt idx="5">
                  <c:v>≥25 en &lt;30 %</c:v>
                </c:pt>
                <c:pt idx="6">
                  <c:v>≥30 en &lt;35 %</c:v>
                </c:pt>
                <c:pt idx="7">
                  <c:v>≥35 en &lt;40 %</c:v>
                </c:pt>
                <c:pt idx="8">
                  <c:v>≥40 en &lt;45 %</c:v>
                </c:pt>
                <c:pt idx="9">
                  <c:v>≥45 en &lt;50 %</c:v>
                </c:pt>
                <c:pt idx="10">
                  <c:v>≥50 en &lt;100 %</c:v>
                </c:pt>
              </c:strCache>
            </c:strRef>
          </c:cat>
          <c:val>
            <c:numRef>
              <c:f>Blad1!$A$2:$A$12</c:f>
              <c:numCache>
                <c:formatCode>General</c:formatCode>
                <c:ptCount val="11"/>
                <c:pt idx="0">
                  <c:v>152</c:v>
                </c:pt>
                <c:pt idx="1">
                  <c:v>41</c:v>
                </c:pt>
                <c:pt idx="2">
                  <c:v>29</c:v>
                </c:pt>
                <c:pt idx="3">
                  <c:v>17</c:v>
                </c:pt>
                <c:pt idx="4">
                  <c:v>8</c:v>
                </c:pt>
                <c:pt idx="5">
                  <c:v>5</c:v>
                </c:pt>
                <c:pt idx="6">
                  <c:v>6</c:v>
                </c:pt>
                <c:pt idx="7">
                  <c:v>1</c:v>
                </c:pt>
                <c:pt idx="8">
                  <c:v>6</c:v>
                </c:pt>
                <c:pt idx="9">
                  <c:v>0</c:v>
                </c:pt>
                <c:pt idx="10">
                  <c:v>11</c:v>
                </c:pt>
              </c:numCache>
            </c:numRef>
          </c:val>
        </c:ser>
        <c:ser>
          <c:idx val="0"/>
          <c:order val="0"/>
          <c:tx>
            <c:strRef>
              <c:f>Blad1!$A$1</c:f>
              <c:strCache>
                <c:ptCount val="1"/>
                <c:pt idx="0">
                  <c:v>Aantal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Blad1!$B$2:$B$12</c:f>
              <c:strCache>
                <c:ptCount val="11"/>
                <c:pt idx="0">
                  <c:v> ≥0 en &lt;5 %</c:v>
                </c:pt>
                <c:pt idx="1">
                  <c:v>≥5 en &lt;10 %</c:v>
                </c:pt>
                <c:pt idx="2">
                  <c:v>≥10 en &lt;15 %</c:v>
                </c:pt>
                <c:pt idx="3">
                  <c:v>≥15 en &lt;20 %</c:v>
                </c:pt>
                <c:pt idx="4">
                  <c:v>≥20 en &lt;25 %</c:v>
                </c:pt>
                <c:pt idx="5">
                  <c:v>≥25 en &lt;30 %</c:v>
                </c:pt>
                <c:pt idx="6">
                  <c:v>≥30 en &lt;35 %</c:v>
                </c:pt>
                <c:pt idx="7">
                  <c:v>≥35 en &lt;40 %</c:v>
                </c:pt>
                <c:pt idx="8">
                  <c:v>≥40 en &lt;45 %</c:v>
                </c:pt>
                <c:pt idx="9">
                  <c:v>≥45 en &lt;50 %</c:v>
                </c:pt>
                <c:pt idx="10">
                  <c:v>≥50 en &lt;100 %</c:v>
                </c:pt>
              </c:strCache>
            </c:strRef>
          </c:cat>
          <c:val>
            <c:numRef>
              <c:f>Blad1!$A$1:$A$12</c:f>
              <c:numCache>
                <c:formatCode>General</c:formatCode>
                <c:ptCount val="12"/>
                <c:pt idx="0">
                  <c:v>0</c:v>
                </c:pt>
                <c:pt idx="1">
                  <c:v>152</c:v>
                </c:pt>
                <c:pt idx="2">
                  <c:v>41</c:v>
                </c:pt>
                <c:pt idx="3">
                  <c:v>29</c:v>
                </c:pt>
                <c:pt idx="4">
                  <c:v>17</c:v>
                </c:pt>
                <c:pt idx="5">
                  <c:v>8</c:v>
                </c:pt>
                <c:pt idx="6">
                  <c:v>5</c:v>
                </c:pt>
                <c:pt idx="7">
                  <c:v>6</c:v>
                </c:pt>
                <c:pt idx="8">
                  <c:v>1</c:v>
                </c:pt>
                <c:pt idx="9">
                  <c:v>6</c:v>
                </c:pt>
                <c:pt idx="10">
                  <c:v>0</c:v>
                </c:pt>
                <c:pt idx="1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Type maatregel bij een investeringskost ≤ 5000 euro</a:t>
            </a:r>
            <a:endParaRPr lang="nl-BE" sz="1400">
              <a:effectLst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Blad1!$I$1</c:f>
              <c:strCache>
                <c:ptCount val="1"/>
                <c:pt idx="0">
                  <c:v>Aantal</c:v>
                </c:pt>
              </c:strCache>
            </c:strRef>
          </c:tx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Blad1!$H$2:$H$10</c:f>
              <c:strCache>
                <c:ptCount val="9"/>
                <c:pt idx="0">
                  <c:v>Verwarming</c:v>
                </c:pt>
                <c:pt idx="1">
                  <c:v>Andere</c:v>
                </c:pt>
                <c:pt idx="2">
                  <c:v>Verlichting</c:v>
                </c:pt>
                <c:pt idx="3">
                  <c:v>Proces</c:v>
                </c:pt>
                <c:pt idx="4">
                  <c:v>Koeling</c:v>
                </c:pt>
                <c:pt idx="5">
                  <c:v>Ventilatie</c:v>
                </c:pt>
                <c:pt idx="6">
                  <c:v>Transport</c:v>
                </c:pt>
                <c:pt idx="7">
                  <c:v>Sanitair</c:v>
                </c:pt>
                <c:pt idx="8">
                  <c:v>Gebouwen</c:v>
                </c:pt>
              </c:strCache>
            </c:strRef>
          </c:cat>
          <c:val>
            <c:numRef>
              <c:f>Blad1!$I$2:$I$10</c:f>
              <c:numCache>
                <c:formatCode>General</c:formatCode>
                <c:ptCount val="9"/>
                <c:pt idx="0">
                  <c:v>250</c:v>
                </c:pt>
                <c:pt idx="1">
                  <c:v>205</c:v>
                </c:pt>
                <c:pt idx="2">
                  <c:v>174</c:v>
                </c:pt>
                <c:pt idx="3">
                  <c:v>128</c:v>
                </c:pt>
                <c:pt idx="4">
                  <c:v>112</c:v>
                </c:pt>
                <c:pt idx="5">
                  <c:v>78</c:v>
                </c:pt>
                <c:pt idx="6">
                  <c:v>69</c:v>
                </c:pt>
                <c:pt idx="7">
                  <c:v>44</c:v>
                </c:pt>
                <c:pt idx="8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0.16149</cdr:x>
      <cdr:y>0.8492</cdr:y>
    </cdr:from>
    <cdr:to>
      <cdr:x>0.3913</cdr:x>
      <cdr:y>1</cdr:y>
    </cdr:to>
    <cdr:sp macro="" textlink="">
      <cdr:nvSpPr>
        <cdr:cNvPr id="2" name="Tekstvak 1"/>
        <cdr:cNvSpPr txBox="1"/>
      </cdr:nvSpPr>
      <cdr:spPr>
        <a:xfrm xmlns:a="http://schemas.openxmlformats.org/drawingml/2006/main">
          <a:off x="1309285" y="4248150"/>
          <a:ext cx="1863254" cy="75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BE" sz="1100"/>
            <a:t>Besparingspotentieel</a:t>
          </a:r>
          <a:r>
            <a:rPr lang="nl-BE" sz="1100" baseline="0"/>
            <a:t> ten opzichte van het energieverbruik:</a:t>
          </a:r>
          <a:endParaRPr lang="nl-BE" sz="1100"/>
        </a:p>
      </cdr:txBody>
    </cdr:sp>
  </cdr:relSizeAnchor>
  <cdr:relSizeAnchor xmlns:cdr="http://schemas.openxmlformats.org/drawingml/2006/chartDrawing">
    <cdr:from>
      <cdr:x>0.14901</cdr:x>
      <cdr:y>0.76006</cdr:y>
    </cdr:from>
    <cdr:to>
      <cdr:x>0.57635</cdr:x>
      <cdr:y>0.79871</cdr:y>
    </cdr:to>
    <cdr:sp macro="" textlink="">
      <cdr:nvSpPr>
        <cdr:cNvPr id="3" name="Tekstvak 1"/>
        <cdr:cNvSpPr txBox="1"/>
      </cdr:nvSpPr>
      <cdr:spPr>
        <a:xfrm xmlns:a="http://schemas.openxmlformats.org/drawingml/2006/main">
          <a:off x="922020" y="3596640"/>
          <a:ext cx="2644140" cy="182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nl-BE" sz="1100"/>
        </a:p>
      </cdr:txBody>
    </cdr:sp>
  </cdr:relSizeAnchor>
  <cdr:relSizeAnchor xmlns:cdr="http://schemas.openxmlformats.org/drawingml/2006/chartDrawing">
    <cdr:from>
      <cdr:x>0.72199</cdr:x>
      <cdr:y>0.94622</cdr:y>
    </cdr:from>
    <cdr:to>
      <cdr:x>0.73985</cdr:x>
      <cdr:y>0.97211</cdr:y>
    </cdr:to>
    <cdr:sp macro="" textlink="">
      <cdr:nvSpPr>
        <cdr:cNvPr id="4" name="Rechthoek 3"/>
        <cdr:cNvSpPr/>
      </cdr:nvSpPr>
      <cdr:spPr>
        <a:xfrm xmlns:a="http://schemas.openxmlformats.org/drawingml/2006/main">
          <a:off x="5853646" y="4733513"/>
          <a:ext cx="144803" cy="12951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l-BE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F30FC-25E7-4455-8A9F-0B80A3CECFC8}" type="datetimeFigureOut">
              <a:rPr lang="nl-BE" smtClean="0"/>
              <a:t>3/05/2017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A6FEA-2027-477E-A994-97C99A320A9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9534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AC4CC-5312-43BA-B3E5-586E598C45D1}" type="datetimeFigureOut">
              <a:rPr lang="nl-BE" smtClean="0"/>
              <a:t>3/05/2017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4B17E-2AA5-4452-934D-E0DD45E48E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16647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gif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sslide-standa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hema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270" y="332656"/>
            <a:ext cx="1599186" cy="689649"/>
          </a:xfrm>
          <a:prstGeom prst="rect">
            <a:avLst/>
          </a:prstGeom>
        </p:spPr>
      </p:pic>
      <p:sp>
        <p:nvSpPr>
          <p:cNvPr id="3" name="ondertitel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7416824" cy="16561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760"/>
              </a:lnSpc>
              <a:buNone/>
              <a:defRPr sz="15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 dirty="0"/>
          </a:p>
        </p:txBody>
      </p:sp>
      <p:sp>
        <p:nvSpPr>
          <p:cNvPr id="2" name="titel"/>
          <p:cNvSpPr>
            <a:spLocks noGrp="1"/>
          </p:cNvSpPr>
          <p:nvPr>
            <p:ph type="ctrTitle"/>
          </p:nvPr>
        </p:nvSpPr>
        <p:spPr>
          <a:xfrm>
            <a:off x="1259632" y="2060848"/>
            <a:ext cx="7416824" cy="20436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5400"/>
              </a:lnSpc>
              <a:defRPr sz="5400" baseline="0">
                <a:solidFill>
                  <a:srgbClr val="105269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61026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hema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49280"/>
            <a:ext cx="1599186" cy="689649"/>
          </a:xfrm>
          <a:prstGeom prst="rect">
            <a:avLst/>
          </a:prstGeom>
        </p:spPr>
      </p:pic>
      <p:sp>
        <p:nvSpPr>
          <p:cNvPr id="4" name="modelstijl"/>
          <p:cNvSpPr>
            <a:spLocks noGrp="1"/>
          </p:cNvSpPr>
          <p:nvPr>
            <p:ph sz="half" idx="2"/>
          </p:nvPr>
        </p:nvSpPr>
        <p:spPr>
          <a:xfrm>
            <a:off x="1331640" y="1916833"/>
            <a:ext cx="7355160" cy="3816424"/>
          </a:xfrm>
          <a:prstGeom prst="rect">
            <a:avLst/>
          </a:prstGeom>
        </p:spPr>
        <p:txBody>
          <a:bodyPr/>
          <a:lstStyle>
            <a:lvl1pPr marL="288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3"/>
              </a:buBlip>
              <a:tabLst/>
              <a:defRPr sz="2200" baseline="0"/>
            </a:lvl1pPr>
            <a:lvl2pPr marL="576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0000"/>
              <a:buFontTx/>
              <a:buBlip>
                <a:blip r:embed="rId4"/>
              </a:buBlip>
              <a:tabLst/>
              <a:defRPr sz="2200" baseline="0"/>
            </a:lvl2pPr>
            <a:lvl3pPr marL="864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5"/>
              </a:buBlip>
              <a:tabLst/>
              <a:defRPr sz="2000" baseline="0"/>
            </a:lvl3pPr>
            <a:lvl4pPr marL="1152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5000"/>
              <a:buFontTx/>
              <a:buBlip>
                <a:blip r:embed="rId6"/>
              </a:buBlip>
              <a:tabLst/>
              <a:defRPr sz="2000" baseline="0"/>
            </a:lvl4pPr>
            <a:lvl5pPr marL="1440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3"/>
              </a:buBlip>
              <a:tabLst/>
              <a:defRPr sz="20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88000" marR="0" lvl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3"/>
              </a:buBlip>
              <a:tabLst/>
              <a:defRPr/>
            </a:pPr>
            <a:r>
              <a:rPr lang="nl-NL" smtClean="0"/>
              <a:t>Klik om de modelstijlen te bewerken</a:t>
            </a:r>
          </a:p>
          <a:p>
            <a:pPr marL="288000" marR="0" lvl="1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3"/>
              </a:buBlip>
              <a:tabLst/>
              <a:defRPr/>
            </a:pPr>
            <a:r>
              <a:rPr lang="nl-NL" smtClean="0"/>
              <a:t>Tweede niveau</a:t>
            </a:r>
          </a:p>
          <a:p>
            <a:pPr marL="288000" marR="0" lvl="2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3"/>
              </a:buBlip>
              <a:tabLst/>
              <a:defRPr/>
            </a:pPr>
            <a:r>
              <a:rPr lang="nl-NL" smtClean="0"/>
              <a:t>Derde niveau</a:t>
            </a:r>
          </a:p>
          <a:p>
            <a:pPr marL="288000" marR="0" lvl="3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3"/>
              </a:buBlip>
              <a:tabLst/>
              <a:defRPr/>
            </a:pPr>
            <a:r>
              <a:rPr lang="nl-NL" smtClean="0"/>
              <a:t>Vierde niveau</a:t>
            </a:r>
          </a:p>
          <a:p>
            <a:pPr marL="288000" marR="0" lvl="4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3"/>
              </a:buBlip>
              <a:tabLst/>
              <a:defRPr/>
            </a:pPr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2" name="titel"/>
          <p:cNvSpPr>
            <a:spLocks noGrp="1"/>
          </p:cNvSpPr>
          <p:nvPr>
            <p:ph type="title"/>
          </p:nvPr>
        </p:nvSpPr>
        <p:spPr>
          <a:xfrm>
            <a:off x="1331640" y="764704"/>
            <a:ext cx="7355160" cy="108012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92657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-kolommen-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odelstijl rechts"/>
          <p:cNvSpPr>
            <a:spLocks noGrp="1"/>
          </p:cNvSpPr>
          <p:nvPr>
            <p:ph sz="half" idx="14"/>
          </p:nvPr>
        </p:nvSpPr>
        <p:spPr>
          <a:xfrm>
            <a:off x="5076056" y="1916832"/>
            <a:ext cx="3610744" cy="3816424"/>
          </a:xfrm>
          <a:prstGeom prst="rect">
            <a:avLst/>
          </a:prstGeom>
        </p:spPr>
        <p:txBody>
          <a:bodyPr/>
          <a:lstStyle>
            <a:lvl1pPr>
              <a:defRPr sz="2000" baseline="0"/>
            </a:lvl1pPr>
            <a:lvl2pPr marL="576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0000"/>
              <a:buFontTx/>
              <a:buBlip>
                <a:blip r:embed="rId2"/>
              </a:buBlip>
              <a:tabLst/>
              <a:defRPr sz="2000" baseline="0"/>
            </a:lvl2pPr>
            <a:lvl3pPr marL="864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3"/>
              </a:buBlip>
              <a:tabLst/>
              <a:defRPr sz="1600" baseline="0"/>
            </a:lvl3pPr>
            <a:lvl4pPr marL="1152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5000"/>
              <a:buFontTx/>
              <a:buBlip>
                <a:blip r:embed="rId4"/>
              </a:buBlip>
              <a:tabLst/>
              <a:defRPr sz="1600" baseline="0"/>
            </a:lvl4pPr>
            <a:lvl5pPr marL="1440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5"/>
              </a:buBlip>
              <a:tabLst/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13" name="modelstijl links"/>
          <p:cNvSpPr>
            <a:spLocks noGrp="1"/>
          </p:cNvSpPr>
          <p:nvPr>
            <p:ph sz="half" idx="13"/>
          </p:nvPr>
        </p:nvSpPr>
        <p:spPr>
          <a:xfrm>
            <a:off x="1331640" y="1916832"/>
            <a:ext cx="3672408" cy="3816424"/>
          </a:xfrm>
          <a:prstGeom prst="rect">
            <a:avLst/>
          </a:prstGeom>
        </p:spPr>
        <p:txBody>
          <a:bodyPr/>
          <a:lstStyle>
            <a:lvl1pPr>
              <a:defRPr sz="2000" baseline="0"/>
            </a:lvl1pPr>
            <a:lvl2pPr marL="576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0000"/>
              <a:buFontTx/>
              <a:buBlip>
                <a:blip r:embed="rId2"/>
              </a:buBlip>
              <a:tabLst/>
              <a:defRPr sz="2000" baseline="0"/>
            </a:lvl2pPr>
            <a:lvl3pPr marL="864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3"/>
              </a:buBlip>
              <a:tabLst/>
              <a:defRPr sz="1600" baseline="0"/>
            </a:lvl3pPr>
            <a:lvl4pPr marL="1152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5000"/>
              <a:buFontTx/>
              <a:buBlip>
                <a:blip r:embed="rId4"/>
              </a:buBlip>
              <a:tabLst/>
              <a:defRPr sz="1600" baseline="0"/>
            </a:lvl4pPr>
            <a:lvl5pPr marL="1440000" marR="0" indent="-28800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Blip>
                <a:blip r:embed="rId5"/>
              </a:buBlip>
              <a:tabLst/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2" name="titel"/>
          <p:cNvSpPr>
            <a:spLocks noGrp="1"/>
          </p:cNvSpPr>
          <p:nvPr>
            <p:ph type="title"/>
          </p:nvPr>
        </p:nvSpPr>
        <p:spPr>
          <a:xfrm>
            <a:off x="1331640" y="764704"/>
            <a:ext cx="7355160" cy="108012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 dirty="0"/>
          </a:p>
        </p:txBody>
      </p:sp>
      <p:pic>
        <p:nvPicPr>
          <p:cNvPr id="6" name="themalogo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49280"/>
            <a:ext cx="1599186" cy="68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650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sslide-voor-donkere-achtergron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thema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345" y="328016"/>
            <a:ext cx="1858808" cy="72309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ndertitel"/>
          <p:cNvSpPr>
            <a:spLocks noGrp="1"/>
          </p:cNvSpPr>
          <p:nvPr>
            <p:ph type="subTitle" idx="12"/>
          </p:nvPr>
        </p:nvSpPr>
        <p:spPr>
          <a:xfrm>
            <a:off x="1259632" y="4149080"/>
            <a:ext cx="7416824" cy="16561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760"/>
              </a:lnSpc>
              <a:buNone/>
              <a:defRPr sz="158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 dirty="0"/>
          </a:p>
        </p:txBody>
      </p:sp>
      <p:sp>
        <p:nvSpPr>
          <p:cNvPr id="9" name="titel"/>
          <p:cNvSpPr>
            <a:spLocks noGrp="1"/>
          </p:cNvSpPr>
          <p:nvPr>
            <p:ph type="ctrTitle"/>
          </p:nvPr>
        </p:nvSpPr>
        <p:spPr>
          <a:xfrm>
            <a:off x="1259632" y="2060848"/>
            <a:ext cx="7416824" cy="20436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pic>
        <p:nvPicPr>
          <p:cNvPr id="6" name="entiteitslogo wit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16" y="6309320"/>
            <a:ext cx="1823644" cy="31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622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otslide-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witte trapezium"/>
          <p:cNvGrpSpPr/>
          <p:nvPr userDrawn="1"/>
        </p:nvGrpSpPr>
        <p:grpSpPr>
          <a:xfrm>
            <a:off x="284400" y="3816000"/>
            <a:ext cx="8856000" cy="3060000"/>
            <a:chOff x="288000" y="3402000"/>
            <a:chExt cx="8856000" cy="3456000"/>
          </a:xfrm>
          <a:effectLst/>
        </p:grpSpPr>
        <p:sp>
          <p:nvSpPr>
            <p:cNvPr id="10" name="rechthoek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ige driehoek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7" name="thema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49280"/>
            <a:ext cx="1599186" cy="68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0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ele balk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28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76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8" r:id="rId2"/>
    <p:sldLayoutId id="2147483700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b="1" i="0" kern="1200" baseline="0">
          <a:solidFill>
            <a:srgbClr val="105269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3" panose="05040102010807070707" pitchFamily="18" charset="2"/>
        <a:buChar char=""/>
        <a:defRPr sz="2200" b="0" i="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000" indent="-288000" algn="l" defTabSz="914400" rtl="0" eaLnBrk="1" latinLnBrk="0" hangingPunct="1">
        <a:lnSpc>
          <a:spcPct val="90000"/>
        </a:lnSpc>
        <a:spcBef>
          <a:spcPts val="300"/>
        </a:spcBef>
        <a:buSzPct val="100000"/>
        <a:buFont typeface="Wingdings 3" panose="05040102010807070707" pitchFamily="18" charset="2"/>
        <a:buChar char=""/>
        <a:defRPr sz="22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64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2" panose="05020102010507070707" pitchFamily="18" charset="2"/>
        <a:buChar char="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152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3" panose="05040102010807070707" pitchFamily="18" charset="2"/>
        <a:buChar char="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440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3" panose="05040102010807070707" pitchFamily="18" charset="2"/>
        <a:buChar char="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ele balk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288000" cy="685800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69"/>
          <a:stretch/>
        </p:blipFill>
        <p:spPr>
          <a:xfrm>
            <a:off x="288001" y="1"/>
            <a:ext cx="88560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65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b="1" i="0" kern="1200" baseline="0">
          <a:solidFill>
            <a:srgbClr val="105269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3" panose="05040102010807070707" pitchFamily="18" charset="2"/>
        <a:buChar char=""/>
        <a:defRPr sz="2200" b="0" i="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000" indent="-288000" algn="l" defTabSz="914400" rtl="0" eaLnBrk="1" latinLnBrk="0" hangingPunct="1">
        <a:lnSpc>
          <a:spcPct val="90000"/>
        </a:lnSpc>
        <a:spcBef>
          <a:spcPts val="300"/>
        </a:spcBef>
        <a:buSzPct val="100000"/>
        <a:buFont typeface="Wingdings 3" panose="05040102010807070707" pitchFamily="18" charset="2"/>
        <a:buChar char=""/>
        <a:defRPr sz="22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64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2" panose="05020102010507070707" pitchFamily="18" charset="2"/>
        <a:buChar char="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152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3" panose="05040102010807070707" pitchFamily="18" charset="2"/>
        <a:buChar char="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440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3" panose="05040102010807070707" pitchFamily="18" charset="2"/>
        <a:buChar char="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ele balk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288000" cy="6858000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99" y="0"/>
            <a:ext cx="8856000" cy="4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62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b="1" i="0" kern="1200" baseline="0">
          <a:solidFill>
            <a:srgbClr val="105269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3" panose="05040102010807070707" pitchFamily="18" charset="2"/>
        <a:buChar char=""/>
        <a:defRPr sz="2200" b="0" i="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000" indent="-288000" algn="l" defTabSz="914400" rtl="0" eaLnBrk="1" latinLnBrk="0" hangingPunct="1">
        <a:lnSpc>
          <a:spcPct val="90000"/>
        </a:lnSpc>
        <a:spcBef>
          <a:spcPts val="300"/>
        </a:spcBef>
        <a:buSzPct val="100000"/>
        <a:buFont typeface="Wingdings 3" panose="05040102010807070707" pitchFamily="18" charset="2"/>
        <a:buChar char=""/>
        <a:defRPr sz="22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64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2" panose="05020102010507070707" pitchFamily="18" charset="2"/>
        <a:buChar char="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152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3" panose="05040102010807070707" pitchFamily="18" charset="2"/>
        <a:buChar char="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440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3" panose="05040102010807070707" pitchFamily="18" charset="2"/>
        <a:buChar char="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ergiesparen.be/energiebeleid/voor-bedrijven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3"/>
          <p:cNvSpPr>
            <a:spLocks noGrp="1"/>
          </p:cNvSpPr>
          <p:nvPr>
            <p:ph type="subTitle" idx="12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Energieaudit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Grote </a:t>
            </a:r>
            <a:r>
              <a:rPr lang="en-US" dirty="0" err="1" smtClean="0"/>
              <a:t>Ondernemingen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3967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68288" indent="-268288"/>
            <a:r>
              <a:rPr lang="nl-BE" sz="2400" dirty="0"/>
              <a:t>opladen </a:t>
            </a:r>
            <a:r>
              <a:rPr lang="nl-BE" sz="2400" dirty="0" err="1"/>
              <a:t>energieaudit-rapport</a:t>
            </a:r>
            <a:r>
              <a:rPr lang="nl-BE" sz="2400" dirty="0"/>
              <a:t> energiedeskundige (eigen sjabloon, via pdf)</a:t>
            </a:r>
          </a:p>
          <a:p>
            <a:pPr>
              <a:buNone/>
            </a:pPr>
            <a:endParaRPr lang="nl-BE" sz="2400" dirty="0"/>
          </a:p>
          <a:p>
            <a:pPr marL="268288" indent="-268288"/>
            <a:r>
              <a:rPr lang="nl-BE" sz="2400" dirty="0"/>
              <a:t>invullen energiebalans vestiging, over verschillende energievectoren en verschillende gedefinieerde gebouwen/processen/transport</a:t>
            </a:r>
          </a:p>
          <a:p>
            <a:pPr>
              <a:buNone/>
            </a:pPr>
            <a:endParaRPr lang="nl-BE" sz="2400" dirty="0"/>
          </a:p>
          <a:p>
            <a:pPr marL="268288" indent="-268288"/>
            <a:r>
              <a:rPr lang="nl-BE" sz="2400" dirty="0"/>
              <a:t>invullen maatregelenlijst (beschrijving - investeringskost -energiebesparing - IRR</a:t>
            </a:r>
            <a:r>
              <a:rPr lang="nl-BE" sz="2400" dirty="0" smtClean="0"/>
              <a:t>)</a:t>
            </a:r>
            <a:endParaRPr lang="nl-BE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Webapplicatie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1357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BE" sz="2400" dirty="0" smtClean="0"/>
              <a:t>Aantal geregistreerde vestigingen:</a:t>
            </a:r>
            <a:r>
              <a:rPr lang="nl-BE" sz="2400" dirty="0"/>
              <a:t> </a:t>
            </a:r>
            <a:r>
              <a:rPr lang="nl-BE" sz="2400" b="1" dirty="0" smtClean="0">
                <a:solidFill>
                  <a:srgbClr val="105269"/>
                </a:solidFill>
              </a:rPr>
              <a:t>439</a:t>
            </a:r>
          </a:p>
          <a:p>
            <a:endParaRPr lang="nl-BE" sz="2400" dirty="0"/>
          </a:p>
          <a:p>
            <a:r>
              <a:rPr lang="nl-BE" sz="2400" dirty="0" smtClean="0"/>
              <a:t>Aantal audits: </a:t>
            </a:r>
            <a:r>
              <a:rPr lang="nl-BE" sz="2400" b="1" dirty="0" smtClean="0">
                <a:solidFill>
                  <a:srgbClr val="105269"/>
                </a:solidFill>
              </a:rPr>
              <a:t>324</a:t>
            </a:r>
            <a:r>
              <a:rPr lang="nl-BE" sz="2400" dirty="0" smtClean="0"/>
              <a:t/>
            </a:r>
            <a:br>
              <a:rPr lang="nl-BE" sz="2400" dirty="0" smtClean="0"/>
            </a:br>
            <a:r>
              <a:rPr lang="nl-BE" sz="2400" dirty="0" smtClean="0"/>
              <a:t>	</a:t>
            </a:r>
            <a:br>
              <a:rPr lang="nl-BE" sz="2400" dirty="0" smtClean="0"/>
            </a:br>
            <a:r>
              <a:rPr lang="nl-BE" sz="2400" dirty="0" smtClean="0"/>
              <a:t>	ingediend: 280</a:t>
            </a:r>
            <a:br>
              <a:rPr lang="nl-BE" sz="2400" dirty="0" smtClean="0"/>
            </a:br>
            <a:r>
              <a:rPr lang="nl-BE" sz="2400" dirty="0" smtClean="0"/>
              <a:t>	in bewerking: 41</a:t>
            </a:r>
            <a:br>
              <a:rPr lang="nl-BE" sz="2400" dirty="0" smtClean="0"/>
            </a:br>
            <a:r>
              <a:rPr lang="nl-BE" sz="2400" dirty="0" smtClean="0"/>
              <a:t>	berekend: 3</a:t>
            </a:r>
            <a:endParaRPr lang="nl-BE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Webapplicatie: vestigingen &amp; audits</a:t>
            </a:r>
            <a:br>
              <a:rPr lang="nl-BE" dirty="0" smtClean="0"/>
            </a:br>
            <a:r>
              <a:rPr lang="nl-BE" dirty="0" smtClean="0"/>
              <a:t>						</a:t>
            </a:r>
            <a:r>
              <a:rPr lang="nl-BE" sz="2000" dirty="0" smtClean="0"/>
              <a:t>[22.03.2017]</a:t>
            </a:r>
            <a:endParaRPr lang="nl-BE" sz="2000" dirty="0"/>
          </a:p>
        </p:txBody>
      </p:sp>
      <p:sp>
        <p:nvSpPr>
          <p:cNvPr id="4" name="Afgeronde rechthoek 3"/>
          <p:cNvSpPr/>
          <p:nvPr/>
        </p:nvSpPr>
        <p:spPr>
          <a:xfrm>
            <a:off x="2267744" y="3320609"/>
            <a:ext cx="2088232" cy="360040"/>
          </a:xfrm>
          <a:prstGeom prst="roundRect">
            <a:avLst/>
          </a:prstGeom>
          <a:noFill/>
          <a:ln w="38100">
            <a:solidFill>
              <a:srgbClr val="1052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8" name="Groep 7"/>
          <p:cNvGrpSpPr/>
          <p:nvPr/>
        </p:nvGrpSpPr>
        <p:grpSpPr>
          <a:xfrm>
            <a:off x="4355976" y="3085130"/>
            <a:ext cx="4320480" cy="830997"/>
            <a:chOff x="4355976" y="3085130"/>
            <a:chExt cx="4320480" cy="830997"/>
          </a:xfrm>
        </p:grpSpPr>
        <p:sp>
          <p:nvSpPr>
            <p:cNvPr id="5" name="Tekstvak 4"/>
            <p:cNvSpPr txBox="1"/>
            <p:nvPr/>
          </p:nvSpPr>
          <p:spPr>
            <a:xfrm>
              <a:off x="5796136" y="3085130"/>
              <a:ext cx="2880320" cy="83099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10526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 smtClean="0">
                  <a:solidFill>
                    <a:srgbClr val="105269"/>
                  </a:solidFill>
                </a:rPr>
                <a:t>Goed voor 1986 maatregelen</a:t>
              </a:r>
              <a:endParaRPr lang="nl-BE" sz="2400" dirty="0">
                <a:solidFill>
                  <a:srgbClr val="105269"/>
                </a:solidFill>
              </a:endParaRPr>
            </a:p>
          </p:txBody>
        </p:sp>
        <p:cxnSp>
          <p:nvCxnSpPr>
            <p:cNvPr id="7" name="Rechte verbindingslijn met pijl 6"/>
            <p:cNvCxnSpPr>
              <a:stCxn id="4" idx="3"/>
              <a:endCxn id="5" idx="1"/>
            </p:cNvCxnSpPr>
            <p:nvPr/>
          </p:nvCxnSpPr>
          <p:spPr>
            <a:xfrm>
              <a:off x="4355976" y="3500629"/>
              <a:ext cx="1440160" cy="0"/>
            </a:xfrm>
            <a:prstGeom prst="straightConnector1">
              <a:avLst/>
            </a:prstGeom>
            <a:ln w="38100">
              <a:solidFill>
                <a:srgbClr val="10526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0781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Vestigingen: totaal energieverbruik</a:t>
            </a:r>
            <a:endParaRPr lang="nl-BE" dirty="0"/>
          </a:p>
        </p:txBody>
      </p:sp>
      <p:pic>
        <p:nvPicPr>
          <p:cNvPr id="9" name="Picture 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2" y="1340768"/>
            <a:ext cx="5972175" cy="47815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kstvak 9"/>
          <p:cNvSpPr txBox="1"/>
          <p:nvPr/>
        </p:nvSpPr>
        <p:spPr>
          <a:xfrm>
            <a:off x="6156176" y="2780928"/>
            <a:ext cx="288032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rgbClr val="105269"/>
                </a:solidFill>
              </a:rPr>
              <a:t>Gemiddelde: 61,8 TJ</a:t>
            </a:r>
          </a:p>
          <a:p>
            <a:r>
              <a:rPr lang="nl-BE" sz="2400" dirty="0" smtClean="0">
                <a:solidFill>
                  <a:srgbClr val="105269"/>
                </a:solidFill>
              </a:rPr>
              <a:t>Mediaan: 33,8 TJ</a:t>
            </a:r>
            <a:endParaRPr lang="nl-BE" sz="2400" dirty="0">
              <a:solidFill>
                <a:srgbClr val="1052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38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Vestigingen: totaal energieverbruik</a:t>
            </a:r>
            <a:endParaRPr lang="nl-BE" dirty="0"/>
          </a:p>
        </p:txBody>
      </p:sp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600341"/>
              </p:ext>
            </p:extLst>
          </p:nvPr>
        </p:nvGraphicFramePr>
        <p:xfrm>
          <a:off x="1259632" y="1484784"/>
          <a:ext cx="7185660" cy="4238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Rechte verbindingslijn 4"/>
          <p:cNvCxnSpPr/>
          <p:nvPr/>
        </p:nvCxnSpPr>
        <p:spPr>
          <a:xfrm>
            <a:off x="1999436" y="3597524"/>
            <a:ext cx="631698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1999436" y="5180942"/>
            <a:ext cx="631698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6156176" y="2780928"/>
            <a:ext cx="179033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sz="2000" b="1" dirty="0" smtClean="0">
                <a:solidFill>
                  <a:srgbClr val="00B050"/>
                </a:solidFill>
              </a:rPr>
              <a:t>6 vestigingen</a:t>
            </a:r>
          </a:p>
          <a:p>
            <a:pPr algn="ctr"/>
            <a:r>
              <a:rPr lang="nl-BE" sz="2000" b="1" dirty="0" smtClean="0">
                <a:solidFill>
                  <a:srgbClr val="00B050"/>
                </a:solidFill>
              </a:rPr>
              <a:t>&gt; 0,5 PJ</a:t>
            </a:r>
            <a:endParaRPr lang="nl-BE" sz="2000" b="1" dirty="0">
              <a:solidFill>
                <a:srgbClr val="00B05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499992" y="4221088"/>
            <a:ext cx="273755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sz="2000" b="1" dirty="0" smtClean="0">
                <a:solidFill>
                  <a:srgbClr val="0070C0"/>
                </a:solidFill>
              </a:rPr>
              <a:t>56 vestigingen (20%)</a:t>
            </a:r>
          </a:p>
          <a:p>
            <a:pPr algn="ctr"/>
            <a:r>
              <a:rPr lang="nl-BE" sz="2000" b="1" dirty="0" smtClean="0">
                <a:solidFill>
                  <a:srgbClr val="0070C0"/>
                </a:solidFill>
              </a:rPr>
              <a:t>&gt; 0,1 PJ</a:t>
            </a:r>
            <a:endParaRPr lang="nl-BE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Vestigingen: besparingspotentieel</a:t>
            </a:r>
            <a:endParaRPr lang="nl-BE" dirty="0"/>
          </a:p>
        </p:txBody>
      </p:sp>
      <p:sp>
        <p:nvSpPr>
          <p:cNvPr id="5" name="Tekstvak 4"/>
          <p:cNvSpPr txBox="1"/>
          <p:nvPr/>
        </p:nvSpPr>
        <p:spPr>
          <a:xfrm>
            <a:off x="6444208" y="2780928"/>
            <a:ext cx="2592288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rgbClr val="105269"/>
                </a:solidFill>
              </a:rPr>
              <a:t>30% van de ingediende audits vermeldt een </a:t>
            </a:r>
            <a:r>
              <a:rPr lang="nl-BE" sz="2400" dirty="0" err="1" smtClean="0">
                <a:solidFill>
                  <a:srgbClr val="105269"/>
                </a:solidFill>
              </a:rPr>
              <a:t>besparings-potentieel</a:t>
            </a:r>
            <a:r>
              <a:rPr lang="nl-BE" sz="2400" dirty="0" smtClean="0">
                <a:solidFill>
                  <a:srgbClr val="105269"/>
                </a:solidFill>
              </a:rPr>
              <a:t> &gt;</a:t>
            </a:r>
            <a:r>
              <a:rPr lang="nl-BE" sz="2400" dirty="0" smtClean="0">
                <a:solidFill>
                  <a:srgbClr val="105269"/>
                </a:solidFill>
              </a:rPr>
              <a:t>10%</a:t>
            </a:r>
            <a:endParaRPr lang="nl-BE" sz="2400" dirty="0">
              <a:solidFill>
                <a:srgbClr val="105269"/>
              </a:solidFill>
            </a:endParaRPr>
          </a:p>
        </p:txBody>
      </p:sp>
      <p:graphicFrame>
        <p:nvGraphicFramePr>
          <p:cNvPr id="6" name="Grafie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259345"/>
              </p:ext>
            </p:extLst>
          </p:nvPr>
        </p:nvGraphicFramePr>
        <p:xfrm>
          <a:off x="467544" y="1249159"/>
          <a:ext cx="8107680" cy="5002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913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Maatregelen per categorie</a:t>
            </a:r>
            <a:endParaRPr lang="nl-BE" dirty="0"/>
          </a:p>
        </p:txBody>
      </p:sp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2" y="1340768"/>
            <a:ext cx="5972175" cy="478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580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Maatregelen:  energiebesparing vs. 						       kost</a:t>
            </a:r>
            <a:endParaRPr lang="nl-BE" dirty="0"/>
          </a:p>
        </p:txBody>
      </p:sp>
      <p:pic>
        <p:nvPicPr>
          <p:cNvPr id="6" name="Picture 2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2" y="1340768"/>
            <a:ext cx="5972175" cy="478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832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BE" sz="2400" dirty="0" smtClean="0"/>
              <a:t>Gemiddelde investeringskost = 70.014 euro</a:t>
            </a:r>
          </a:p>
          <a:p>
            <a:endParaRPr lang="nl-BE" sz="2400" dirty="0" smtClean="0"/>
          </a:p>
          <a:p>
            <a:r>
              <a:rPr lang="nl-BE" sz="2400" dirty="0" smtClean="0"/>
              <a:t>Mediaan investeringskost = 4.510 euro</a:t>
            </a:r>
            <a:br>
              <a:rPr lang="nl-BE" sz="2400" dirty="0" smtClean="0"/>
            </a:br>
            <a:r>
              <a:rPr lang="nl-BE" sz="2400" dirty="0" smtClean="0"/>
              <a:t/>
            </a:r>
            <a:br>
              <a:rPr lang="nl-BE" sz="2400" dirty="0" smtClean="0"/>
            </a:br>
            <a:r>
              <a:rPr lang="nl-BE" sz="2400" b="1" dirty="0" smtClean="0">
                <a:solidFill>
                  <a:srgbClr val="105269"/>
                </a:solidFill>
              </a:rPr>
              <a:t>50% van de investeringen &lt; 4.510 euro</a:t>
            </a:r>
            <a:endParaRPr lang="nl-BE" sz="2400" b="1" dirty="0">
              <a:solidFill>
                <a:srgbClr val="105269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Maatregelen: investeringskosten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712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BE" sz="2400" dirty="0" smtClean="0"/>
              <a:t>1.072 maatregelen</a:t>
            </a:r>
          </a:p>
          <a:p>
            <a:endParaRPr lang="nl-BE" sz="2400" dirty="0"/>
          </a:p>
          <a:p>
            <a:r>
              <a:rPr lang="nl-BE" sz="2400" dirty="0" smtClean="0"/>
              <a:t>Mediaan investeringskost = 580 euro</a:t>
            </a:r>
          </a:p>
          <a:p>
            <a:endParaRPr lang="nl-BE" sz="2400" dirty="0"/>
          </a:p>
          <a:p>
            <a:r>
              <a:rPr lang="nl-BE" sz="2400" dirty="0" smtClean="0"/>
              <a:t>Mediaan IRR = 31%</a:t>
            </a:r>
          </a:p>
          <a:p>
            <a:endParaRPr lang="nl-BE" sz="2400" dirty="0"/>
          </a:p>
          <a:p>
            <a:r>
              <a:rPr lang="nl-BE" sz="2400" dirty="0" smtClean="0"/>
              <a:t>Mediaan energiebesparing = 33.770 MJ</a:t>
            </a:r>
            <a:endParaRPr lang="nl-BE" sz="2400" dirty="0"/>
          </a:p>
          <a:p>
            <a:endParaRPr lang="nl-BE" sz="2400" dirty="0" smtClean="0"/>
          </a:p>
          <a:p>
            <a:r>
              <a:rPr lang="nl-BE" sz="2400" dirty="0" smtClean="0"/>
              <a:t>Belangrijkste </a:t>
            </a:r>
            <a:r>
              <a:rPr lang="nl-BE" sz="2400" dirty="0"/>
              <a:t>categorieën: </a:t>
            </a:r>
            <a:r>
              <a:rPr lang="nl-BE" sz="2400" dirty="0" smtClean="0"/>
              <a:t/>
            </a:r>
            <a:br>
              <a:rPr lang="nl-BE" sz="2400" dirty="0" smtClean="0"/>
            </a:br>
            <a:r>
              <a:rPr lang="nl-BE" sz="2400" dirty="0" smtClean="0"/>
              <a:t>verwarming, andere, verlichting</a:t>
            </a:r>
            <a:endParaRPr lang="nl-BE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Maatregelen [&lt; 5.000 euro]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082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Maatregelen [&lt; 5.000 euro]</a:t>
            </a:r>
            <a:endParaRPr lang="nl-BE" dirty="0"/>
          </a:p>
        </p:txBody>
      </p:sp>
      <p:graphicFrame>
        <p:nvGraphicFramePr>
          <p:cNvPr id="4" name="Grafiek 3"/>
          <p:cNvGraphicFramePr/>
          <p:nvPr>
            <p:extLst>
              <p:ext uri="{D42A27DB-BD31-4B8C-83A1-F6EECF244321}">
                <p14:modId xmlns:p14="http://schemas.microsoft.com/office/powerpoint/2010/main" val="74698783"/>
              </p:ext>
            </p:extLst>
          </p:nvPr>
        </p:nvGraphicFramePr>
        <p:xfrm>
          <a:off x="1331640" y="1916832"/>
          <a:ext cx="6570672" cy="385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877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ENERGIK – 03.05.2017 – Vilvoorde </a:t>
            </a:r>
            <a:endParaRPr lang="nl-BE" dirty="0"/>
          </a:p>
        </p:txBody>
      </p:sp>
      <p:sp>
        <p:nvSpPr>
          <p:cNvPr id="2" name="titel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Energieaudit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Grote </a:t>
            </a:r>
            <a:r>
              <a:rPr lang="en-US" dirty="0" err="1" smtClean="0"/>
              <a:t>Ondernemingen</a:t>
            </a:r>
            <a:endParaRPr lang="nl-BE" dirty="0"/>
          </a:p>
        </p:txBody>
      </p:sp>
      <p:sp>
        <p:nvSpPr>
          <p:cNvPr id="6" name="datum en dianummer"/>
          <p:cNvSpPr txBox="1">
            <a:spLocks/>
          </p:cNvSpPr>
          <p:nvPr/>
        </p:nvSpPr>
        <p:spPr>
          <a:xfrm>
            <a:off x="6902896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 sz="900" b="1" dirty="0" smtClean="0">
                <a:solidFill>
                  <a:srgbClr val="105269"/>
                </a:solidFill>
              </a:rPr>
              <a:t>│</a:t>
            </a:r>
            <a:fld id="{F9530E4E-3959-4AA6-B4F6-587002A3A35B}" type="slidenum">
              <a:rPr lang="nl-BE" sz="900" smtClean="0">
                <a:solidFill>
                  <a:srgbClr val="105269"/>
                </a:solidFill>
              </a:rPr>
              <a:pPr algn="r"/>
              <a:t>2</a:t>
            </a:fld>
            <a:endParaRPr lang="nl-BE" sz="900" dirty="0">
              <a:solidFill>
                <a:srgbClr val="1052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28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formatievak"/>
          <p:cNvSpPr txBox="1">
            <a:spLocks/>
          </p:cNvSpPr>
          <p:nvPr/>
        </p:nvSpPr>
        <p:spPr>
          <a:xfrm>
            <a:off x="323528" y="4500000"/>
            <a:ext cx="8424232" cy="23762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3800"/>
              </a:lnSpc>
              <a:spcBef>
                <a:spcPct val="0"/>
              </a:spcBef>
              <a:buNone/>
              <a:defRPr sz="3700" b="1" i="0" kern="1200" baseline="0">
                <a:solidFill>
                  <a:srgbClr val="105269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nl-BE" sz="2200" dirty="0" smtClean="0"/>
              <a:t>Joris Recko</a:t>
            </a:r>
            <a:br>
              <a:rPr lang="nl-BE" sz="2200" dirty="0" smtClean="0"/>
            </a:br>
            <a:r>
              <a:rPr lang="nl-BE" sz="2200" b="0" dirty="0" smtClean="0"/>
              <a:t>Vlaams Energieagentschap</a:t>
            </a:r>
            <a:r>
              <a:rPr lang="nl-BE" sz="2200" dirty="0" smtClean="0"/>
              <a:t/>
            </a:r>
            <a:br>
              <a:rPr lang="nl-BE" sz="2200" dirty="0" smtClean="0"/>
            </a:br>
            <a:r>
              <a:rPr lang="nl-BE" sz="2200" b="0" dirty="0" smtClean="0">
                <a:hlinkClick r:id="rId2"/>
              </a:rPr>
              <a:t>www.energiesparen.be/energiebeleid/voor-bedrijven</a:t>
            </a:r>
            <a:r>
              <a:rPr lang="nl-BE" sz="2200" b="0" dirty="0" smtClean="0"/>
              <a:t> </a:t>
            </a:r>
            <a:br>
              <a:rPr lang="nl-BE" sz="2200" b="0" dirty="0" smtClean="0"/>
            </a:br>
            <a:r>
              <a:rPr lang="nl-BE" sz="2200" b="0" dirty="0" smtClean="0"/>
              <a:t>T +32 2 553 46 00</a:t>
            </a:r>
            <a:br>
              <a:rPr lang="nl-BE" sz="2200" b="0" dirty="0" smtClean="0"/>
            </a:br>
            <a:r>
              <a:rPr lang="nl-BE" sz="2200" b="0" dirty="0" smtClean="0"/>
              <a:t>energie@vlaanderen.be</a:t>
            </a:r>
            <a:br>
              <a:rPr lang="nl-BE" sz="2200" b="0" dirty="0" smtClean="0"/>
            </a:br>
            <a:endParaRPr lang="nl-BE" sz="2200" b="0" dirty="0"/>
          </a:p>
        </p:txBody>
      </p:sp>
    </p:spTree>
    <p:extLst>
      <p:ext uri="{BB962C8B-B14F-4D97-AF65-F5344CB8AC3E}">
        <p14:creationId xmlns:p14="http://schemas.microsoft.com/office/powerpoint/2010/main" val="38487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BE" sz="2000" u="sng" dirty="0"/>
              <a:t>Europese Richtlijn energie-efficiëntie (2012/27/EU) – art. 8 </a:t>
            </a:r>
          </a:p>
          <a:p>
            <a:pPr marL="0" indent="0">
              <a:buNone/>
            </a:pPr>
            <a:endParaRPr lang="nl-BE" sz="2000" dirty="0"/>
          </a:p>
          <a:p>
            <a:pPr marL="288000" lvl="1" indent="0" algn="just">
              <a:buNone/>
            </a:pPr>
            <a:r>
              <a:rPr lang="nl-BE" sz="2000" i="1" dirty="0"/>
              <a:t>De lidstaten zorgen ervoor dat ondernemingen die geen KMO's zijn, een energie-audit ondergaan die op een onafhankelijke en kostenefficiënte manier, door gekwalificeerde en/of geaccrediteerde deskundigen of onder supervisie van onafhankelijke instanties op grond van de nationale wetgeving, uiterlijk op 5 december 2015 en ten minste om de vier jaar na de voorgaande energieaudit wordt uitgevoerd.</a:t>
            </a:r>
          </a:p>
          <a:p>
            <a:endParaRPr lang="nl-BE" sz="2000" dirty="0"/>
          </a:p>
          <a:p>
            <a:pPr marL="0" indent="0" algn="ctr">
              <a:buNone/>
            </a:pPr>
            <a:endParaRPr lang="nl-BE" sz="2000" b="1" dirty="0" smtClean="0"/>
          </a:p>
          <a:p>
            <a:pPr marL="0" indent="0" algn="ctr">
              <a:buNone/>
            </a:pPr>
            <a:r>
              <a:rPr lang="nl-BE" sz="2000" b="1" dirty="0" smtClean="0"/>
              <a:t>VLAREM</a:t>
            </a:r>
            <a:endParaRPr lang="nl-BE" sz="2000" b="1" dirty="0"/>
          </a:p>
          <a:p>
            <a:endParaRPr lang="nl-BE" sz="2000" dirty="0"/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Herkomst</a:t>
            </a:r>
            <a:endParaRPr lang="nl-BE" dirty="0"/>
          </a:p>
        </p:txBody>
      </p:sp>
      <p:sp>
        <p:nvSpPr>
          <p:cNvPr id="4" name="PIJL-OMLAAG 3"/>
          <p:cNvSpPr/>
          <p:nvPr/>
        </p:nvSpPr>
        <p:spPr>
          <a:xfrm>
            <a:off x="4782750" y="4653136"/>
            <a:ext cx="437322" cy="43235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2090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BE" sz="2400" dirty="0"/>
              <a:t>Afdeling 4.9.2. Energieaudits</a:t>
            </a:r>
          </a:p>
          <a:p>
            <a:pPr lvl="1"/>
            <a:r>
              <a:rPr lang="nl-BE" sz="2400" dirty="0" smtClean="0"/>
              <a:t>Doelgroep</a:t>
            </a:r>
          </a:p>
          <a:p>
            <a:pPr lvl="1"/>
            <a:r>
              <a:rPr lang="nl-BE" sz="2400" dirty="0" smtClean="0"/>
              <a:t>Mijlpalen</a:t>
            </a:r>
            <a:endParaRPr lang="nl-BE" sz="2400" dirty="0"/>
          </a:p>
          <a:p>
            <a:pPr lvl="1"/>
            <a:r>
              <a:rPr lang="nl-BE" sz="2400" dirty="0" smtClean="0"/>
              <a:t>Uitvoering</a:t>
            </a:r>
            <a:endParaRPr lang="nl-BE" sz="2400" dirty="0"/>
          </a:p>
          <a:p>
            <a:pPr lvl="1"/>
            <a:r>
              <a:rPr lang="nl-BE" sz="2400" dirty="0" smtClean="0"/>
              <a:t>Inhoud</a:t>
            </a:r>
            <a:endParaRPr lang="nl-BE" sz="2400" dirty="0"/>
          </a:p>
          <a:p>
            <a:pPr marL="288000" lvl="1" indent="0">
              <a:buNone/>
            </a:pPr>
            <a:endParaRPr lang="nl-BE" sz="2400" dirty="0"/>
          </a:p>
          <a:p>
            <a:r>
              <a:rPr lang="nl-BE" sz="2400" dirty="0"/>
              <a:t>Afdeling 4.9.3. Webapplicatie </a:t>
            </a:r>
          </a:p>
          <a:p>
            <a:pPr lvl="1"/>
            <a:r>
              <a:rPr lang="nl-BE" sz="2400" dirty="0"/>
              <a:t>Gestructureerde ingave resultaten energieaudit</a:t>
            </a:r>
          </a:p>
          <a:p>
            <a:pPr marL="0" indent="0">
              <a:buNone/>
            </a:pPr>
            <a:endParaRPr lang="nl-BE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VLAREM II – </a:t>
            </a:r>
            <a:r>
              <a:rPr lang="nl-BE" dirty="0" err="1"/>
              <a:t>Hfdst</a:t>
            </a:r>
            <a:r>
              <a:rPr lang="nl-BE" dirty="0"/>
              <a:t> 4.9</a:t>
            </a:r>
          </a:p>
        </p:txBody>
      </p:sp>
    </p:spTree>
    <p:extLst>
      <p:ext uri="{BB962C8B-B14F-4D97-AF65-F5344CB8AC3E}">
        <p14:creationId xmlns:p14="http://schemas.microsoft.com/office/powerpoint/2010/main" val="113403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BE" sz="2400" dirty="0"/>
              <a:t>VLAREM = ingedeelde inrichtingen </a:t>
            </a:r>
            <a:r>
              <a:rPr lang="nl-BE" sz="2400" dirty="0" smtClean="0"/>
              <a:t>waar</a:t>
            </a:r>
            <a:r>
              <a:rPr lang="nl-BE" sz="2400" dirty="0"/>
              <a:t>:</a:t>
            </a:r>
          </a:p>
          <a:p>
            <a:pPr lvl="1"/>
            <a:r>
              <a:rPr lang="nl-BE" sz="2400" dirty="0"/>
              <a:t>ofwel personeel &gt; 250 VTE</a:t>
            </a:r>
          </a:p>
          <a:p>
            <a:pPr lvl="1"/>
            <a:r>
              <a:rPr lang="nl-BE" sz="2400" dirty="0"/>
              <a:t>ofwel omzet &gt; 50 </a:t>
            </a:r>
            <a:r>
              <a:rPr lang="nl-BE" sz="2400" dirty="0" err="1"/>
              <a:t>mio</a:t>
            </a:r>
            <a:r>
              <a:rPr lang="nl-BE" sz="2400" dirty="0"/>
              <a:t> € én balanstotaal &gt; 43 </a:t>
            </a:r>
            <a:r>
              <a:rPr lang="nl-BE" sz="2400" dirty="0" err="1"/>
              <a:t>mio</a:t>
            </a:r>
            <a:r>
              <a:rPr lang="nl-BE" sz="2400" dirty="0"/>
              <a:t> </a:t>
            </a:r>
            <a:r>
              <a:rPr lang="nl-BE" sz="2400" dirty="0" smtClean="0"/>
              <a:t>€</a:t>
            </a:r>
          </a:p>
          <a:p>
            <a:pPr lvl="1"/>
            <a:endParaRPr lang="nl-BE" sz="2400" dirty="0">
              <a:solidFill>
                <a:srgbClr val="E75113"/>
              </a:solidFill>
            </a:endParaRPr>
          </a:p>
          <a:p>
            <a:r>
              <a:rPr lang="nl-BE" sz="2400" dirty="0"/>
              <a:t>Vrijgesteld: </a:t>
            </a:r>
          </a:p>
          <a:p>
            <a:pPr lvl="1"/>
            <a:r>
              <a:rPr lang="nl-BE" sz="2400" dirty="0"/>
              <a:t>Conform verklaard energieplan (BEP)</a:t>
            </a:r>
          </a:p>
          <a:p>
            <a:pPr lvl="1"/>
            <a:r>
              <a:rPr lang="nl-BE" sz="2400" dirty="0"/>
              <a:t>EBO-bedrijven</a:t>
            </a:r>
          </a:p>
          <a:p>
            <a:pPr lvl="1"/>
            <a:r>
              <a:rPr lang="nl-BE" sz="2400" dirty="0"/>
              <a:t>ISO </a:t>
            </a:r>
            <a:r>
              <a:rPr lang="nl-BE" sz="2400" dirty="0" smtClean="0"/>
              <a:t>50001</a:t>
            </a:r>
            <a:endParaRPr lang="nl-BE" sz="2400" dirty="0"/>
          </a:p>
          <a:p>
            <a:pPr lvl="1"/>
            <a:r>
              <a:rPr lang="nl-BE" sz="2400" dirty="0"/>
              <a:t>EPC publieke gebouwen	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Doelgroep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3774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Doelgroep</a:t>
            </a:r>
            <a:endParaRPr lang="nl-BE" dirty="0"/>
          </a:p>
        </p:txBody>
      </p:sp>
      <p:sp>
        <p:nvSpPr>
          <p:cNvPr id="4" name="Tekstvak 1"/>
          <p:cNvSpPr>
            <a:spLocks noChangeArrowheads="1"/>
          </p:cNvSpPr>
          <p:nvPr/>
        </p:nvSpPr>
        <p:spPr bwMode="auto">
          <a:xfrm>
            <a:off x="1152129" y="2034714"/>
            <a:ext cx="2879725" cy="56947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Exploitant van een ingedeelde inrichting?</a:t>
            </a:r>
            <a:endParaRPr kumimoji="0" lang="nl-BE" altLang="nl-B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kstvak 2"/>
          <p:cNvSpPr>
            <a:spLocks noChangeArrowheads="1"/>
          </p:cNvSpPr>
          <p:nvPr/>
        </p:nvSpPr>
        <p:spPr bwMode="auto">
          <a:xfrm>
            <a:off x="5575210" y="2130439"/>
            <a:ext cx="2879725" cy="378023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Geen auditverplichting</a:t>
            </a:r>
            <a:endParaRPr kumimoji="0" lang="nl-BE" altLang="nl-B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Rechte verbindingslijn met pijl 5"/>
          <p:cNvCxnSpPr/>
          <p:nvPr/>
        </p:nvCxnSpPr>
        <p:spPr>
          <a:xfrm>
            <a:off x="4032448" y="2304744"/>
            <a:ext cx="153910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4"/>
          <p:cNvSpPr txBox="1">
            <a:spLocks noChangeArrowheads="1"/>
          </p:cNvSpPr>
          <p:nvPr/>
        </p:nvSpPr>
        <p:spPr bwMode="auto">
          <a:xfrm>
            <a:off x="4040832" y="1926702"/>
            <a:ext cx="1431925" cy="29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neen</a:t>
            </a:r>
            <a:endParaRPr kumimoji="0" lang="nl-BE" alt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Rechte verbindingslijn met pijl 7"/>
          <p:cNvCxnSpPr>
            <a:stCxn id="4" idx="2"/>
            <a:endCxn id="10" idx="0"/>
          </p:cNvCxnSpPr>
          <p:nvPr/>
        </p:nvCxnSpPr>
        <p:spPr>
          <a:xfrm>
            <a:off x="2591991" y="2604187"/>
            <a:ext cx="0" cy="40754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6"/>
          <p:cNvSpPr txBox="1">
            <a:spLocks noChangeArrowheads="1"/>
          </p:cNvSpPr>
          <p:nvPr/>
        </p:nvSpPr>
        <p:spPr bwMode="auto">
          <a:xfrm>
            <a:off x="2592288" y="2604187"/>
            <a:ext cx="711200" cy="40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ja</a:t>
            </a:r>
            <a:endParaRPr kumimoji="0" lang="nl-BE" alt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kstvak 7"/>
          <p:cNvSpPr>
            <a:spLocks noChangeArrowheads="1"/>
          </p:cNvSpPr>
          <p:nvPr/>
        </p:nvSpPr>
        <p:spPr bwMode="auto">
          <a:xfrm>
            <a:off x="1152129" y="3011734"/>
            <a:ext cx="2879725" cy="85427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Is de vestiging waar de ingedeelde inrichting zich bevindt, een niet-KMO?</a:t>
            </a:r>
            <a:endParaRPr kumimoji="0" lang="nl-BE" altLang="nl-B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vak 8"/>
          <p:cNvSpPr>
            <a:spLocks noChangeArrowheads="1"/>
          </p:cNvSpPr>
          <p:nvPr/>
        </p:nvSpPr>
        <p:spPr bwMode="auto">
          <a:xfrm>
            <a:off x="5575210" y="3249859"/>
            <a:ext cx="2879725" cy="378023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Geen auditverplichting</a:t>
            </a:r>
            <a:endParaRPr kumimoji="0" lang="nl-BE" altLang="nl-B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Rechte verbindingslijn met pijl 11"/>
          <p:cNvCxnSpPr>
            <a:stCxn id="10" idx="3"/>
          </p:cNvCxnSpPr>
          <p:nvPr/>
        </p:nvCxnSpPr>
        <p:spPr>
          <a:xfrm>
            <a:off x="4031853" y="3438871"/>
            <a:ext cx="15397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0"/>
          <p:cNvSpPr txBox="1">
            <a:spLocks noChangeArrowheads="1"/>
          </p:cNvSpPr>
          <p:nvPr/>
        </p:nvSpPr>
        <p:spPr bwMode="auto">
          <a:xfrm>
            <a:off x="4040832" y="3078830"/>
            <a:ext cx="1431925" cy="29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neen</a:t>
            </a:r>
            <a:endParaRPr kumimoji="0" lang="nl-BE" alt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Rechte verbindingslijn met pijl 13"/>
          <p:cNvCxnSpPr>
            <a:stCxn id="10" idx="2"/>
          </p:cNvCxnSpPr>
          <p:nvPr/>
        </p:nvCxnSpPr>
        <p:spPr>
          <a:xfrm>
            <a:off x="2591991" y="3866008"/>
            <a:ext cx="595" cy="4034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2"/>
          <p:cNvSpPr txBox="1">
            <a:spLocks noChangeArrowheads="1"/>
          </p:cNvSpPr>
          <p:nvPr/>
        </p:nvSpPr>
        <p:spPr bwMode="auto">
          <a:xfrm>
            <a:off x="2592288" y="3869400"/>
            <a:ext cx="711200" cy="40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ja</a:t>
            </a:r>
            <a:endParaRPr kumimoji="0" lang="nl-BE" altLang="nl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vak 13"/>
          <p:cNvSpPr>
            <a:spLocks noChangeArrowheads="1"/>
          </p:cNvSpPr>
          <p:nvPr/>
        </p:nvSpPr>
        <p:spPr bwMode="auto">
          <a:xfrm>
            <a:off x="1152724" y="4269432"/>
            <a:ext cx="2879725" cy="519589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Auditverplichting voor deze vestiging</a:t>
            </a:r>
            <a:endParaRPr kumimoji="0" lang="nl-BE" altLang="nl-B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hthoek 16"/>
          <p:cNvSpPr/>
          <p:nvPr/>
        </p:nvSpPr>
        <p:spPr>
          <a:xfrm>
            <a:off x="4176464" y="397893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nl-BE" i="1" dirty="0">
                <a:solidFill>
                  <a:srgbClr val="105269"/>
                </a:solidFill>
              </a:rPr>
              <a:t>Alle exploitanten van een ingedeelde inrichting waarvan de </a:t>
            </a:r>
            <a:r>
              <a:rPr lang="nl-BE" i="1" dirty="0" smtClean="0">
                <a:solidFill>
                  <a:srgbClr val="105269"/>
                </a:solidFill>
              </a:rPr>
              <a:t>vestiging, waar die ingedeelde inrichting gelegen is, voldoet </a:t>
            </a:r>
            <a:r>
              <a:rPr lang="nl-BE" i="1" dirty="0">
                <a:solidFill>
                  <a:srgbClr val="105269"/>
                </a:solidFill>
              </a:rPr>
              <a:t>aan de criteria van een niet-KMO, moeten voor 1 december 2015 een energieaudit laten opmaken en de resultaten ervan ingeven in de webapplicatie.</a:t>
            </a:r>
          </a:p>
        </p:txBody>
      </p:sp>
    </p:spTree>
    <p:extLst>
      <p:ext uri="{BB962C8B-B14F-4D97-AF65-F5344CB8AC3E}">
        <p14:creationId xmlns:p14="http://schemas.microsoft.com/office/powerpoint/2010/main" val="290656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BE" sz="2400" dirty="0"/>
              <a:t>Ten laatste 1 december 2015</a:t>
            </a:r>
          </a:p>
          <a:p>
            <a:pPr lvl="1"/>
            <a:r>
              <a:rPr lang="nl-BE" sz="2400" dirty="0"/>
              <a:t>Geen overgangsmaatregelen, geen uitzonderingen</a:t>
            </a:r>
          </a:p>
          <a:p>
            <a:pPr marL="0" indent="0">
              <a:buNone/>
            </a:pPr>
            <a:endParaRPr lang="nl-BE" sz="2400" dirty="0"/>
          </a:p>
          <a:p>
            <a:r>
              <a:rPr lang="nl-BE" sz="2400" dirty="0"/>
              <a:t>Geldigheidsduur = 4 jaar</a:t>
            </a:r>
          </a:p>
          <a:p>
            <a:pPr lvl="1"/>
            <a:r>
              <a:rPr lang="nl-BE" sz="2400" dirty="0"/>
              <a:t>Actualisatie energieaudit</a:t>
            </a:r>
          </a:p>
          <a:p>
            <a:endParaRPr lang="nl-BE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Mijlpalen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1568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BE" sz="2400" dirty="0"/>
              <a:t>Energiedeskundige, intern of extern</a:t>
            </a:r>
          </a:p>
          <a:p>
            <a:endParaRPr lang="nl-BE" sz="2400" dirty="0"/>
          </a:p>
          <a:p>
            <a:pPr marL="268288" indent="-268288"/>
            <a:r>
              <a:rPr lang="nl-BE" sz="2400" dirty="0"/>
              <a:t>Geen erkennings- of opleidingsvereisten, </a:t>
            </a:r>
            <a:br>
              <a:rPr lang="nl-BE" sz="2400" dirty="0"/>
            </a:br>
            <a:r>
              <a:rPr lang="nl-BE" sz="2400" dirty="0"/>
              <a:t>controle door VEA via supervisie op de webapplicatie </a:t>
            </a:r>
          </a:p>
          <a:p>
            <a:endParaRPr lang="nl-BE" sz="2400" dirty="0"/>
          </a:p>
          <a:p>
            <a:pPr marL="268288" indent="-268288"/>
            <a:r>
              <a:rPr lang="nl-BE" sz="2400" dirty="0"/>
              <a:t>Geen template voor energieaudit</a:t>
            </a:r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Uitvoering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602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68288" indent="-268288"/>
            <a:r>
              <a:rPr lang="nl-BE" sz="2400" dirty="0"/>
              <a:t>gemeten, traceerbare energieverbruiken</a:t>
            </a:r>
            <a:br>
              <a:rPr lang="nl-BE" sz="2400" dirty="0"/>
            </a:br>
            <a:r>
              <a:rPr lang="nl-BE" sz="2000" dirty="0">
                <a:solidFill>
                  <a:srgbClr val="105269"/>
                </a:solidFill>
                <a:sym typeface="Wingdings" panose="05000000000000000000" pitchFamily="2" charset="2"/>
              </a:rPr>
              <a:t> bestaande metingen </a:t>
            </a:r>
            <a:r>
              <a:rPr lang="nl-BE" sz="2000" dirty="0" smtClean="0">
                <a:solidFill>
                  <a:srgbClr val="105269"/>
                </a:solidFill>
                <a:sym typeface="Wingdings" panose="05000000000000000000" pitchFamily="2" charset="2"/>
              </a:rPr>
              <a:t>– gemotiveerde </a:t>
            </a:r>
            <a:r>
              <a:rPr lang="nl-BE" sz="2000" dirty="0">
                <a:solidFill>
                  <a:srgbClr val="105269"/>
                </a:solidFill>
                <a:sym typeface="Wingdings" panose="05000000000000000000" pitchFamily="2" charset="2"/>
              </a:rPr>
              <a:t>verdeelsleutels</a:t>
            </a:r>
          </a:p>
          <a:p>
            <a:pPr marL="268288" indent="-268288"/>
            <a:endParaRPr lang="nl-BE" sz="2400" dirty="0">
              <a:sym typeface="Wingdings" panose="05000000000000000000" pitchFamily="2" charset="2"/>
            </a:endParaRPr>
          </a:p>
          <a:p>
            <a:pPr marL="268288" indent="-268288"/>
            <a:r>
              <a:rPr lang="nl-BE" sz="2400" dirty="0" smtClean="0"/>
              <a:t>energieverbruiksprofiel </a:t>
            </a:r>
            <a:r>
              <a:rPr lang="nl-BE" sz="2400" dirty="0"/>
              <a:t>van gebouwen/processen/transport</a:t>
            </a:r>
            <a:br>
              <a:rPr lang="nl-BE" sz="2400" dirty="0"/>
            </a:br>
            <a:r>
              <a:rPr lang="nl-BE" sz="2000" dirty="0">
                <a:solidFill>
                  <a:srgbClr val="105269"/>
                </a:solidFill>
                <a:sym typeface="Wingdings" panose="05000000000000000000" pitchFamily="2" charset="2"/>
              </a:rPr>
              <a:t> energiebalans over delen vestiging en energievectoren</a:t>
            </a:r>
            <a:endParaRPr lang="nl-BE" sz="2000" dirty="0">
              <a:solidFill>
                <a:srgbClr val="105269"/>
              </a:solidFill>
            </a:endParaRPr>
          </a:p>
          <a:p>
            <a:pPr marL="268288" indent="-268288"/>
            <a:endParaRPr lang="nl-BE" sz="2400" dirty="0"/>
          </a:p>
          <a:p>
            <a:pPr marL="268288" indent="-268288"/>
            <a:r>
              <a:rPr lang="nl-BE" sz="2400" dirty="0"/>
              <a:t>maatregelen ter verbetering energie-efficiëntie, meer dan alleen terugverdientijd</a:t>
            </a:r>
            <a:br>
              <a:rPr lang="nl-BE" sz="2400" dirty="0"/>
            </a:br>
            <a:r>
              <a:rPr lang="nl-BE" sz="2000" dirty="0">
                <a:solidFill>
                  <a:srgbClr val="105269"/>
                </a:solidFill>
                <a:sym typeface="Wingdings" panose="05000000000000000000" pitchFamily="2" charset="2"/>
              </a:rPr>
              <a:t> IRR-berekening – energiebesparing – investeringskost</a:t>
            </a:r>
            <a:endParaRPr lang="nl-BE" sz="2000" dirty="0">
              <a:solidFill>
                <a:srgbClr val="105269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Inhoud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071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EA-master-KMO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PT-voor-VEA-thema-BOUWEN-VERBOUWEN">
  <a:themeElements>
    <a:clrScheme name="VEA-blauw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05269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PT-voor-VEA-thema-BOUWEN-VERBOUWEN">
  <a:themeElements>
    <a:clrScheme name="VEA-blauw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05269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2163</TotalTime>
  <Words>419</Words>
  <Application>Microsoft Office PowerPoint</Application>
  <PresentationFormat>Diavoorstelling (4:3)</PresentationFormat>
  <Paragraphs>102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20</vt:i4>
      </vt:variant>
    </vt:vector>
  </HeadingPairs>
  <TitlesOfParts>
    <vt:vector size="23" baseType="lpstr">
      <vt:lpstr>ppt-VEA-master-KMO</vt:lpstr>
      <vt:lpstr>1_PPT-voor-VEA-thema-BOUWEN-VERBOUWEN</vt:lpstr>
      <vt:lpstr>2_PPT-voor-VEA-thema-BOUWEN-VERBOUWEN</vt:lpstr>
      <vt:lpstr>Energieaudit Grote Ondernemingen</vt:lpstr>
      <vt:lpstr>Energieaudit Grote Ondernemingen</vt:lpstr>
      <vt:lpstr>Herkomst</vt:lpstr>
      <vt:lpstr>VLAREM II – Hfdst 4.9</vt:lpstr>
      <vt:lpstr>Doelgroep</vt:lpstr>
      <vt:lpstr>Doelgroep</vt:lpstr>
      <vt:lpstr>Mijlpalen</vt:lpstr>
      <vt:lpstr>Uitvoering</vt:lpstr>
      <vt:lpstr>Inhoud</vt:lpstr>
      <vt:lpstr>Webapplicatie</vt:lpstr>
      <vt:lpstr>Webapplicatie: vestigingen &amp; audits       [22.03.2017]</vt:lpstr>
      <vt:lpstr>Vestigingen: totaal energieverbruik</vt:lpstr>
      <vt:lpstr>Vestigingen: totaal energieverbruik</vt:lpstr>
      <vt:lpstr>Vestigingen: besparingspotentieel</vt:lpstr>
      <vt:lpstr>Maatregelen per categorie</vt:lpstr>
      <vt:lpstr>Maatregelen:  energiebesparing vs.              kost</vt:lpstr>
      <vt:lpstr>Maatregelen: investeringskosten</vt:lpstr>
      <vt:lpstr>Maatregelen [&lt; 5.000 euro]</vt:lpstr>
      <vt:lpstr>Maatregelen [&lt; 5.000 euro]</vt:lpstr>
      <vt:lpstr>PowerPoint-presentatie</vt:lpstr>
    </vt:vector>
  </TitlesOfParts>
  <Company>Vlaamse Overheid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Vens, Veronique</dc:creator>
  <cp:lastModifiedBy>Recko, Joris</cp:lastModifiedBy>
  <cp:revision>94</cp:revision>
  <cp:lastPrinted>2015-08-18T07:57:32Z</cp:lastPrinted>
  <dcterms:created xsi:type="dcterms:W3CDTF">2015-09-10T09:11:20Z</dcterms:created>
  <dcterms:modified xsi:type="dcterms:W3CDTF">2017-05-03T09:51:06Z</dcterms:modified>
</cp:coreProperties>
</file>